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3" r:id="rId1"/>
  </p:sldMasterIdLst>
  <p:sldIdLst>
    <p:sldId id="256" r:id="rId2"/>
    <p:sldId id="257" r:id="rId3"/>
    <p:sldId id="258" r:id="rId4"/>
    <p:sldId id="264" r:id="rId5"/>
    <p:sldId id="259" r:id="rId6"/>
    <p:sldId id="260" r:id="rId7"/>
    <p:sldId id="267" r:id="rId8"/>
    <p:sldId id="280" r:id="rId9"/>
    <p:sldId id="281" r:id="rId10"/>
    <p:sldId id="282" r:id="rId11"/>
    <p:sldId id="283" r:id="rId12"/>
    <p:sldId id="284" r:id="rId13"/>
    <p:sldId id="261" r:id="rId14"/>
    <p:sldId id="268" r:id="rId15"/>
    <p:sldId id="269" r:id="rId16"/>
    <p:sldId id="278" r:id="rId17"/>
    <p:sldId id="279" r:id="rId18"/>
    <p:sldId id="271" r:id="rId19"/>
    <p:sldId id="270" r:id="rId20"/>
    <p:sldId id="273" r:id="rId21"/>
    <p:sldId id="276" r:id="rId22"/>
    <p:sldId id="277" r:id="rId23"/>
    <p:sldId id="285" r:id="rId24"/>
    <p:sldId id="275" r:id="rId25"/>
    <p:sldId id="272" r:id="rId26"/>
    <p:sldId id="286" r:id="rId27"/>
    <p:sldId id="290" r:id="rId28"/>
    <p:sldId id="293" r:id="rId29"/>
    <p:sldId id="294" r:id="rId30"/>
    <p:sldId id="292" r:id="rId31"/>
    <p:sldId id="291" r:id="rId32"/>
    <p:sldId id="289" r:id="rId33"/>
    <p:sldId id="295" r:id="rId34"/>
    <p:sldId id="296" r:id="rId35"/>
    <p:sldId id="297" r:id="rId36"/>
    <p:sldId id="298" r:id="rId37"/>
    <p:sldId id="266" r:id="rId38"/>
    <p:sldId id="288" r:id="rId3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0" d="100"/>
          <a:sy n="80" d="100"/>
        </p:scale>
        <p:origin x="136"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2.jp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ED69555-EE48-4B19-812B-4E1068DBF976}"/>
              </a:ext>
            </a:extLst>
          </p:cNvPr>
          <p:cNvSpPr/>
          <p:nvPr/>
        </p:nvSpPr>
        <p:spPr>
          <a:xfrm>
            <a:off x="7573754" y="0"/>
            <a:ext cx="4618246"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Freeform 57">
            <a:extLst>
              <a:ext uri="{FF2B5EF4-FFF2-40B4-BE49-F238E27FC236}">
                <a16:creationId xmlns:a16="http://schemas.microsoft.com/office/drawing/2014/main" id="{57AEB73D-F521-4B19-820F-12DB6BCC8406}"/>
              </a:ext>
            </a:extLst>
          </p:cNvPr>
          <p:cNvSpPr/>
          <p:nvPr/>
        </p:nvSpPr>
        <p:spPr bwMode="auto">
          <a:xfrm>
            <a:off x="4456113" y="31750"/>
            <a:ext cx="0" cy="1588"/>
          </a:xfrm>
          <a:custGeom>
            <a:avLst/>
            <a:gdLst/>
            <a:ahLst/>
            <a:cxnLst/>
            <a:rect l="0" t="0" r="r" b="b"/>
            <a:pathLst>
              <a:path w="2" h="2">
                <a:moveTo>
                  <a:pt x="0" y="0"/>
                </a:moveTo>
                <a:lnTo>
                  <a:pt x="2" y="0"/>
                </a:lnTo>
                <a:lnTo>
                  <a:pt x="0" y="2"/>
                </a:lnTo>
                <a:lnTo>
                  <a:pt x="0" y="0"/>
                </a:lnTo>
                <a:close/>
              </a:path>
            </a:pathLst>
          </a:custGeom>
          <a:solidFill>
            <a:srgbClr val="30466D"/>
          </a:solidFill>
          <a:ln w="0">
            <a:solidFill>
              <a:srgbClr val="30466D"/>
            </a:solidFill>
            <a:prstDash val="solid"/>
            <a:round/>
            <a:headEnd/>
            <a:tailEnd/>
          </a:ln>
        </p:spPr>
      </p:sp>
      <p:sp>
        <p:nvSpPr>
          <p:cNvPr id="2" name="Title 1"/>
          <p:cNvSpPr>
            <a:spLocks noGrp="1"/>
          </p:cNvSpPr>
          <p:nvPr>
            <p:ph type="ctrTitle"/>
          </p:nvPr>
        </p:nvSpPr>
        <p:spPr>
          <a:xfrm>
            <a:off x="855388" y="863068"/>
            <a:ext cx="6007691" cy="4985916"/>
          </a:xfrm>
        </p:spPr>
        <p:txBody>
          <a:bodyPr anchor="ctr">
            <a:noAutofit/>
          </a:bodyPr>
          <a:lstStyle>
            <a:lvl1pPr algn="l">
              <a:lnSpc>
                <a:spcPct val="125000"/>
              </a:lnSpc>
              <a:defRPr sz="6000" b="0" cap="all" spc="150" baseline="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8197352" y="863068"/>
            <a:ext cx="3351729" cy="5120069"/>
          </a:xfrm>
        </p:spPr>
        <p:txBody>
          <a:bodyPr anchor="ctr">
            <a:normAutofit/>
          </a:bodyPr>
          <a:lstStyle>
            <a:lvl1pPr marL="0" indent="0" algn="l">
              <a:lnSpc>
                <a:spcPct val="150000"/>
              </a:lnSpc>
              <a:buNone/>
              <a:defRPr sz="2400" b="0" cap="none" baseline="0">
                <a:solidFill>
                  <a:schemeClr val="tx1">
                    <a:lumMod val="85000"/>
                    <a:lumOff val="1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Rectangle 6">
            <a:extLst>
              <a:ext uri="{FF2B5EF4-FFF2-40B4-BE49-F238E27FC236}">
                <a16:creationId xmlns:a16="http://schemas.microsoft.com/office/drawing/2014/main" id="{6B72EEBA-3A5D-41CE-8465-A45A0F65674E}"/>
              </a:ext>
            </a:extLst>
          </p:cNvPr>
          <p:cNvSpPr/>
          <p:nvPr/>
        </p:nvSpPr>
        <p:spPr>
          <a:xfrm rot="5400000">
            <a:off x="4101215"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Date Placeholder 12">
            <a:extLst>
              <a:ext uri="{FF2B5EF4-FFF2-40B4-BE49-F238E27FC236}">
                <a16:creationId xmlns:a16="http://schemas.microsoft.com/office/drawing/2014/main" id="{79F4CF2F-CDFA-4A37-837C-819D5238EAB4}"/>
              </a:ext>
            </a:extLst>
          </p:cNvPr>
          <p:cNvSpPr>
            <a:spLocks noGrp="1"/>
          </p:cNvSpPr>
          <p:nvPr>
            <p:ph type="dt" sz="half" idx="10"/>
          </p:nvPr>
        </p:nvSpPr>
        <p:spPr>
          <a:xfrm>
            <a:off x="8197353" y="6309360"/>
            <a:ext cx="2151134" cy="457200"/>
          </a:xfrm>
        </p:spPr>
        <p:txBody>
          <a:bodyPr/>
          <a:lstStyle/>
          <a:p>
            <a:pPr algn="l"/>
            <a:fld id="{0DCFB061-4267-4D9F-8017-6F550D3068DF}" type="datetime1">
              <a:rPr lang="en-US" smtClean="0"/>
              <a:t>3/6/2021</a:t>
            </a:fld>
            <a:endParaRPr lang="en-US" dirty="0"/>
          </a:p>
        </p:txBody>
      </p:sp>
      <p:sp>
        <p:nvSpPr>
          <p:cNvPr id="15" name="Footer Placeholder 14">
            <a:extLst>
              <a:ext uri="{FF2B5EF4-FFF2-40B4-BE49-F238E27FC236}">
                <a16:creationId xmlns:a16="http://schemas.microsoft.com/office/drawing/2014/main" id="{CFECE62A-61A4-407D-8F0B-D459CD977C75}"/>
              </a:ext>
            </a:extLst>
          </p:cNvPr>
          <p:cNvSpPr>
            <a:spLocks noGrp="1"/>
          </p:cNvSpPr>
          <p:nvPr>
            <p:ph type="ftr" sz="quarter" idx="11"/>
          </p:nvPr>
        </p:nvSpPr>
        <p:spPr>
          <a:xfrm>
            <a:off x="855388" y="6309360"/>
            <a:ext cx="6007691" cy="457200"/>
          </a:xfrm>
        </p:spPr>
        <p:txBody>
          <a:bodyPr/>
          <a:lstStyle>
            <a:lvl1pPr algn="r">
              <a:defRPr/>
            </a:lvl1pPr>
          </a:lstStyle>
          <a:p>
            <a:pPr algn="l"/>
            <a:endParaRPr lang="en-US" dirty="0"/>
          </a:p>
        </p:txBody>
      </p:sp>
      <p:sp>
        <p:nvSpPr>
          <p:cNvPr id="27" name="Slide Number Placeholder 26">
            <a:extLst>
              <a:ext uri="{FF2B5EF4-FFF2-40B4-BE49-F238E27FC236}">
                <a16:creationId xmlns:a16="http://schemas.microsoft.com/office/drawing/2014/main" id="{99FE60A9-FE2A-451F-9244-60FCE7FE9AD7}"/>
              </a:ext>
            </a:extLst>
          </p:cNvPr>
          <p:cNvSpPr>
            <a:spLocks noGrp="1"/>
          </p:cNvSpPr>
          <p:nvPr>
            <p:ph type="sldNum" sz="quarter" idx="12"/>
          </p:nvPr>
        </p:nvSpPr>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6017512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141BC61-5547-4A60-8DA1-6699760D9972}" type="datetime1">
              <a:rPr lang="en-US" smtClean="0"/>
              <a:t>3/6/2021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AEF9944-A4F6-4C59-AEBD-678D6480B8EA}" type="slidenum">
              <a:rPr lang="en-US" dirty="0"/>
              <a:t>‹#›</a:t>
            </a:fld>
            <a:endParaRPr lang="en-US" dirty="0"/>
          </a:p>
        </p:txBody>
      </p:sp>
    </p:spTree>
    <p:extLst>
      <p:ext uri="{BB962C8B-B14F-4D97-AF65-F5344CB8AC3E}">
        <p14:creationId xmlns:p14="http://schemas.microsoft.com/office/powerpoint/2010/main" val="24275834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77965" y="507037"/>
            <a:ext cx="1571626" cy="533993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933700" y="524373"/>
            <a:ext cx="5959577" cy="532259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9277965" y="6296615"/>
            <a:ext cx="2505996" cy="365125"/>
          </a:xfrm>
        </p:spPr>
        <p:txBody>
          <a:bodyPr/>
          <a:lstStyle/>
          <a:p>
            <a:fld id="{24B9D1C6-60D0-4CD1-8F31-F912522EB041}" type="datetime1">
              <a:rPr lang="en-US" smtClean="0"/>
              <a:t>3/6/2021</a:t>
            </a:fld>
            <a:endParaRPr lang="en-US" dirty="0"/>
          </a:p>
        </p:txBody>
      </p:sp>
      <p:sp>
        <p:nvSpPr>
          <p:cNvPr id="5" name="Footer Placeholder 4"/>
          <p:cNvSpPr>
            <a:spLocks noGrp="1"/>
          </p:cNvSpPr>
          <p:nvPr>
            <p:ph type="ftr" sz="quarter" idx="11"/>
          </p:nvPr>
        </p:nvSpPr>
        <p:spPr>
          <a:xfrm>
            <a:off x="2933699" y="6296615"/>
            <a:ext cx="5959577" cy="365125"/>
          </a:xfrm>
        </p:spPr>
        <p:txBody>
          <a:bodyPr/>
          <a:lstStyle/>
          <a:p>
            <a:endParaRPr lang="en-US" dirty="0"/>
          </a:p>
        </p:txBody>
      </p:sp>
      <p:sp>
        <p:nvSpPr>
          <p:cNvPr id="6" name="Slide Number Placeholder 5"/>
          <p:cNvSpPr>
            <a:spLocks noGrp="1"/>
          </p:cNvSpPr>
          <p:nvPr>
            <p:ph type="sldNum" sz="quarter" idx="12"/>
          </p:nvPr>
        </p:nvSpPr>
        <p:spPr>
          <a:xfrm rot="5400000">
            <a:off x="8734643" y="2853201"/>
            <a:ext cx="5383267" cy="604269"/>
          </a:xfrm>
        </p:spPr>
        <p:txBody>
          <a:bodyPr/>
          <a:lstStyle>
            <a:lvl1pPr algn="l">
              <a:defRPr/>
            </a:lvl1pPr>
          </a:lstStyle>
          <a:p>
            <a:fld id="{FAEF9944-A4F6-4C59-AEBD-678D6480B8EA}" type="slidenum">
              <a:rPr lang="en-US" dirty="0"/>
              <a:pPr/>
              <a:t>‹#›</a:t>
            </a:fld>
            <a:endParaRPr lang="en-US" dirty="0"/>
          </a:p>
        </p:txBody>
      </p:sp>
      <p:cxnSp>
        <p:nvCxnSpPr>
          <p:cNvPr id="7" name="Straight Connector 6" title="Rule Line">
            <a:extLst>
              <a:ext uri="{FF2B5EF4-FFF2-40B4-BE49-F238E27FC236}">
                <a16:creationId xmlns:a16="http://schemas.microsoft.com/office/drawing/2014/main" id="{A1005B08-D2D4-455C-AA62-1200E43E7AF9}"/>
              </a:ext>
            </a:extLst>
          </p:cNvPr>
          <p:cNvCxnSpPr/>
          <p:nvPr/>
        </p:nvCxnSpPr>
        <p:spPr>
          <a:xfrm>
            <a:off x="9111582" y="571502"/>
            <a:ext cx="0" cy="5275467"/>
          </a:xfrm>
          <a:prstGeom prst="line">
            <a:avLst/>
          </a:prstGeom>
          <a:ln w="381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346808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7A4ED5C-5A53-433E-8A55-46F54CE81DA5}" type="datetime1">
              <a:rPr lang="en-US" smtClean="0"/>
              <a:t>3/6/2021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AEF9944-A4F6-4C59-AEBD-678D6480B8EA}" type="slidenum">
              <a:rPr lang="en-US" dirty="0"/>
              <a:t>‹#›</a:t>
            </a:fld>
            <a:endParaRPr lang="en-US" dirty="0"/>
          </a:p>
        </p:txBody>
      </p:sp>
    </p:spTree>
    <p:extLst>
      <p:ext uri="{BB962C8B-B14F-4D97-AF65-F5344CB8AC3E}">
        <p14:creationId xmlns:p14="http://schemas.microsoft.com/office/powerpoint/2010/main" val="42587858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BFD12B6-57DE-4B63-A723-500B050FB7DD}"/>
              </a:ext>
            </a:extLst>
          </p:cNvPr>
          <p:cNvSpPr/>
          <p:nvPr/>
        </p:nvSpPr>
        <p:spPr>
          <a:xfrm>
            <a:off x="0" y="4215384"/>
            <a:ext cx="12192000" cy="2642616"/>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95316" y="1406284"/>
            <a:ext cx="10593694" cy="2597841"/>
          </a:xfrm>
        </p:spPr>
        <p:txBody>
          <a:bodyPr anchor="b">
            <a:normAutofit/>
          </a:bodyPr>
          <a:lstStyle>
            <a:lvl1pPr algn="ctr">
              <a:lnSpc>
                <a:spcPct val="125000"/>
              </a:lnSpc>
              <a:defRPr sz="4400" baseline="0">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2818312" y="4527856"/>
            <a:ext cx="6559018" cy="1570245"/>
          </a:xfrm>
        </p:spPr>
        <p:txBody>
          <a:bodyPr anchor="t">
            <a:normAutofit/>
          </a:bodyPr>
          <a:lstStyle>
            <a:lvl1pPr marL="0" indent="0" algn="ctr">
              <a:lnSpc>
                <a:spcPct val="130000"/>
              </a:lnSpc>
              <a:spcBef>
                <a:spcPts val="0"/>
              </a:spcBef>
              <a:buNone/>
              <a:defRPr sz="2400" b="0" baseline="0">
                <a:solidFill>
                  <a:schemeClr val="tx1">
                    <a:lumMod val="75000"/>
                    <a:lumOff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5F1E2E75-4758-4930-8024-39287C962987}"/>
              </a:ext>
            </a:extLst>
          </p:cNvPr>
          <p:cNvSpPr>
            <a:spLocks noGrp="1"/>
          </p:cNvSpPr>
          <p:nvPr>
            <p:ph type="dt" sz="half" idx="10"/>
          </p:nvPr>
        </p:nvSpPr>
        <p:spPr/>
        <p:txBody>
          <a:bodyPr/>
          <a:lstStyle/>
          <a:p>
            <a:fld id="{29CABC0C-B6DF-45E9-B954-11C99AA62C3E}" type="datetime1">
              <a:rPr lang="en-US" smtClean="0"/>
              <a:t>3/6/2021</a:t>
            </a:fld>
            <a:endParaRPr lang="en-US" dirty="0"/>
          </a:p>
        </p:txBody>
      </p:sp>
      <p:sp>
        <p:nvSpPr>
          <p:cNvPr id="8" name="Footer Placeholder 7">
            <a:extLst>
              <a:ext uri="{FF2B5EF4-FFF2-40B4-BE49-F238E27FC236}">
                <a16:creationId xmlns:a16="http://schemas.microsoft.com/office/drawing/2014/main" id="{488B9949-402C-42C2-9A94-16590FC0C592}"/>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39D83F6-DAF4-4876-AA41-F246EC970F7D}"/>
              </a:ext>
            </a:extLst>
          </p:cNvPr>
          <p:cNvSpPr>
            <a:spLocks noGrp="1"/>
          </p:cNvSpPr>
          <p:nvPr>
            <p:ph type="sldNum" sz="quarter" idx="12"/>
          </p:nvPr>
        </p:nvSpPr>
        <p:spPr/>
        <p:txBody>
          <a:bodyPr/>
          <a:lstStyle/>
          <a:p>
            <a:fld id="{FAEF9944-A4F6-4C59-AEBD-678D6480B8EA}" type="slidenum">
              <a:rPr lang="en-US" smtClean="0"/>
              <a:pPr/>
              <a:t>‹#›</a:t>
            </a:fld>
            <a:endParaRPr lang="en-US" dirty="0"/>
          </a:p>
        </p:txBody>
      </p:sp>
      <p:sp>
        <p:nvSpPr>
          <p:cNvPr id="11" name="Rectangle 10">
            <a:extLst>
              <a:ext uri="{FF2B5EF4-FFF2-40B4-BE49-F238E27FC236}">
                <a16:creationId xmlns:a16="http://schemas.microsoft.com/office/drawing/2014/main" id="{91613A19-DDA2-44F6-9ED4-F87771C684B8}"/>
              </a:ext>
            </a:extLst>
          </p:cNvPr>
          <p:cNvSpPr/>
          <p:nvPr/>
        </p:nvSpPr>
        <p:spPr>
          <a:xfrm>
            <a:off x="0" y="4215384"/>
            <a:ext cx="1218895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664172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hasCustomPrompt="1"/>
          </p:nvPr>
        </p:nvSpPr>
        <p:spPr>
          <a:xfrm>
            <a:off x="5376670" y="705114"/>
            <a:ext cx="6172412" cy="2403846"/>
          </a:xfrm>
        </p:spPr>
        <p:txBody>
          <a:bodyPr anchor="b"/>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376670" y="3749040"/>
            <a:ext cx="6172411" cy="23469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4AB71B9-2624-4F21-93EE-35A78B1A0DAD}" type="datetime1">
              <a:rPr lang="en-US" smtClean="0"/>
              <a:t>3/6/2021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AEF9944-A4F6-4C59-AEBD-678D6480B8EA}" type="slidenum">
              <a:rPr lang="en-US" dirty="0"/>
              <a:t>‹#›</a:t>
            </a:fld>
            <a:endParaRPr lang="en-US" dirty="0"/>
          </a:p>
        </p:txBody>
      </p:sp>
      <p:sp>
        <p:nvSpPr>
          <p:cNvPr id="10" name="Rectangle 9">
            <a:extLst>
              <a:ext uri="{FF2B5EF4-FFF2-40B4-BE49-F238E27FC236}">
                <a16:creationId xmlns:a16="http://schemas.microsoft.com/office/drawing/2014/main" id="{5CE6B9B5-A5D1-4099-B52B-78F39AB0AFCB}"/>
              </a:ext>
            </a:extLst>
          </p:cNvPr>
          <p:cNvSpPr/>
          <p:nvPr/>
        </p:nvSpPr>
        <p:spPr>
          <a:xfrm rot="10800000">
            <a:off x="4693920" y="3396997"/>
            <a:ext cx="7498080"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511655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5376667" y="658999"/>
            <a:ext cx="6166422" cy="457200"/>
          </a:xfrm>
        </p:spPr>
        <p:txBody>
          <a:bodyPr anchor="b">
            <a:normAutofit/>
          </a:bodyPr>
          <a:lstStyle>
            <a:lvl1pPr marL="0" indent="0">
              <a:lnSpc>
                <a:spcPct val="130000"/>
              </a:lnSpc>
              <a:buNone/>
              <a:defRPr sz="1800" b="1"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376668" y="1116199"/>
            <a:ext cx="6166422" cy="206212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376668" y="3623098"/>
            <a:ext cx="6166421" cy="457200"/>
          </a:xfrm>
        </p:spPr>
        <p:txBody>
          <a:bodyPr anchor="b">
            <a:normAutofit/>
          </a:bodyPr>
          <a:lstStyle>
            <a:lvl1pPr marL="0" indent="0">
              <a:lnSpc>
                <a:spcPct val="99000"/>
              </a:lnSpc>
              <a:buNone/>
              <a:defRPr lang="en-US" sz="1800" b="1" kern="1200" cap="all" spc="150"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30000"/>
              </a:lnSpc>
              <a:spcBef>
                <a:spcPts val="930"/>
              </a:spcBef>
              <a:buFont typeface="Corbel" panose="020B0503020204020204" pitchFamily="34" charset="0"/>
              <a:buNone/>
            </a:pPr>
            <a:r>
              <a:rPr lang="en-US"/>
              <a:t>Click to edit Master text styles</a:t>
            </a:r>
          </a:p>
        </p:txBody>
      </p:sp>
      <p:sp>
        <p:nvSpPr>
          <p:cNvPr id="6" name="Content Placeholder 5"/>
          <p:cNvSpPr>
            <a:spLocks noGrp="1"/>
          </p:cNvSpPr>
          <p:nvPr>
            <p:ph sz="quarter" idx="4"/>
          </p:nvPr>
        </p:nvSpPr>
        <p:spPr>
          <a:xfrm>
            <a:off x="5376670" y="4102370"/>
            <a:ext cx="6166419" cy="206654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6D37C2A-BE2E-4840-A907-3254E2916C96}" type="datetime1">
              <a:rPr lang="en-US" smtClean="0"/>
              <a:t>3/6/2021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FAEF9944-A4F6-4C59-AEBD-678D6480B8EA}" type="slidenum">
              <a:rPr lang="en-US" dirty="0"/>
              <a:t>‹#›</a:t>
            </a:fld>
            <a:endParaRPr lang="en-US" dirty="0"/>
          </a:p>
        </p:txBody>
      </p:sp>
      <p:sp>
        <p:nvSpPr>
          <p:cNvPr id="10" name="Title 9">
            <a:extLst>
              <a:ext uri="{FF2B5EF4-FFF2-40B4-BE49-F238E27FC236}">
                <a16:creationId xmlns:a16="http://schemas.microsoft.com/office/drawing/2014/main" id="{D26B370B-8381-431F-9492-0EA1205113EE}"/>
              </a:ext>
            </a:extLst>
          </p:cNvPr>
          <p:cNvSpPr>
            <a:spLocks noGrp="1"/>
          </p:cNvSpPr>
          <p:nvPr>
            <p:ph type="title"/>
          </p:nvPr>
        </p:nvSpPr>
        <p:spPr/>
        <p:txBody>
          <a:bodyPr/>
          <a:lstStyle/>
          <a:p>
            <a:r>
              <a:rPr lang="en-US"/>
              <a:t>Click to edit Master title style</a:t>
            </a:r>
          </a:p>
        </p:txBody>
      </p:sp>
      <p:sp>
        <p:nvSpPr>
          <p:cNvPr id="12" name="Rectangle 11">
            <a:extLst>
              <a:ext uri="{FF2B5EF4-FFF2-40B4-BE49-F238E27FC236}">
                <a16:creationId xmlns:a16="http://schemas.microsoft.com/office/drawing/2014/main" id="{DCA89085-2231-4A9C-B23C-B199A9DD26C5}"/>
              </a:ext>
            </a:extLst>
          </p:cNvPr>
          <p:cNvSpPr/>
          <p:nvPr/>
        </p:nvSpPr>
        <p:spPr>
          <a:xfrm rot="10800000">
            <a:off x="4693920" y="3396997"/>
            <a:ext cx="7498080"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702349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05CD215-1C45-48A0-8534-39FFE8A7C95A}" type="datetime1">
              <a:rPr lang="en-US" smtClean="0"/>
              <a:t>3/6/2021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FAEF9944-A4F6-4C59-AEBD-678D6480B8EA}" type="slidenum">
              <a:rPr lang="en-US" dirty="0"/>
              <a:t>‹#›</a:t>
            </a:fld>
            <a:endParaRPr lang="en-US" dirty="0"/>
          </a:p>
        </p:txBody>
      </p:sp>
    </p:spTree>
    <p:extLst>
      <p:ext uri="{BB962C8B-B14F-4D97-AF65-F5344CB8AC3E}">
        <p14:creationId xmlns:p14="http://schemas.microsoft.com/office/powerpoint/2010/main" val="10468351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bg>
      <p:bgPr>
        <a:solidFill>
          <a:schemeClr val="bg2"/>
        </a:solidFill>
        <a:effectLst/>
      </p:bgPr>
    </p:bg>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C7CF41D3-C6B9-4E99-9321-87C4E2168F46}"/>
              </a:ext>
            </a:extLst>
          </p:cNvPr>
          <p:cNvSpPr>
            <a:spLocks noGrp="1"/>
          </p:cNvSpPr>
          <p:nvPr>
            <p:ph type="dt" sz="half" idx="10"/>
          </p:nvPr>
        </p:nvSpPr>
        <p:spPr/>
        <p:txBody>
          <a:bodyPr/>
          <a:lstStyle/>
          <a:p>
            <a:fld id="{D3363A0F-DEF3-4134-98D0-2E1276938A8B}" type="datetime1">
              <a:rPr lang="en-US" smtClean="0"/>
              <a:t>3/6/2021</a:t>
            </a:fld>
            <a:endParaRPr lang="en-US" dirty="0"/>
          </a:p>
        </p:txBody>
      </p:sp>
      <p:sp>
        <p:nvSpPr>
          <p:cNvPr id="6" name="Footer Placeholder 5">
            <a:extLst>
              <a:ext uri="{FF2B5EF4-FFF2-40B4-BE49-F238E27FC236}">
                <a16:creationId xmlns:a16="http://schemas.microsoft.com/office/drawing/2014/main" id="{8B5BC6EB-07B1-46AF-AC33-E998BC6AA433}"/>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73E3A0C1-6562-4819-9E88-4C1378FD5DE4}"/>
              </a:ext>
            </a:extLst>
          </p:cNvPr>
          <p:cNvSpPr>
            <a:spLocks noGrp="1"/>
          </p:cNvSpPr>
          <p:nvPr>
            <p:ph type="sldNum" sz="quarter" idx="12"/>
          </p:nvPr>
        </p:nvSpPr>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2994342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7ACA29BA-0143-49FF-8608-DB1623D99537}"/>
              </a:ext>
            </a:extLst>
          </p:cNvPr>
          <p:cNvSpPr/>
          <p:nvPr/>
        </p:nvSpPr>
        <p:spPr>
          <a:xfrm>
            <a:off x="0" y="0"/>
            <a:ext cx="8248592"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753015" y="640079"/>
            <a:ext cx="2796066" cy="2551751"/>
          </a:xfrm>
        </p:spPr>
        <p:txBody>
          <a:bodyPr anchor="b">
            <a:normAutofit/>
          </a:bodyPr>
          <a:lstStyle>
            <a:lvl1pPr algn="l">
              <a:lnSpc>
                <a:spcPct val="135000"/>
              </a:lnSpc>
              <a:defRPr sz="3200"/>
            </a:lvl1pPr>
          </a:lstStyle>
          <a:p>
            <a:r>
              <a:rPr lang="en-US"/>
              <a:t>Click to edit Master title style</a:t>
            </a:r>
            <a:endParaRPr lang="en-US" dirty="0"/>
          </a:p>
        </p:txBody>
      </p:sp>
      <p:sp>
        <p:nvSpPr>
          <p:cNvPr id="3" name="Content Placeholder 2"/>
          <p:cNvSpPr>
            <a:spLocks noGrp="1"/>
          </p:cNvSpPr>
          <p:nvPr>
            <p:ph idx="1"/>
          </p:nvPr>
        </p:nvSpPr>
        <p:spPr>
          <a:xfrm>
            <a:off x="638818" y="640078"/>
            <a:ext cx="6969693" cy="5455921"/>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hasCustomPrompt="1"/>
          </p:nvPr>
        </p:nvSpPr>
        <p:spPr>
          <a:xfrm>
            <a:off x="8753015" y="3223803"/>
            <a:ext cx="2796066" cy="2872197"/>
          </a:xfrm>
        </p:spPr>
        <p:txBody>
          <a:bodyPr anchor="t">
            <a:normAutofit/>
          </a:bodyPr>
          <a:lstStyle>
            <a:lvl1pPr marL="0" indent="0">
              <a:spcBef>
                <a:spcPts val="1400"/>
              </a:spcBef>
              <a:buNone/>
              <a:defRPr sz="1800" b="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9" name="Rectangle 8">
            <a:extLst>
              <a:ext uri="{FF2B5EF4-FFF2-40B4-BE49-F238E27FC236}">
                <a16:creationId xmlns:a16="http://schemas.microsoft.com/office/drawing/2014/main" id="{3010CF18-370D-4E80-AE4C-396FFDFCAE5D}"/>
              </a:ext>
            </a:extLst>
          </p:cNvPr>
          <p:cNvSpPr/>
          <p:nvPr/>
        </p:nvSpPr>
        <p:spPr>
          <a:xfrm rot="5400000">
            <a:off x="4851595"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Date Placeholder 9">
            <a:extLst>
              <a:ext uri="{FF2B5EF4-FFF2-40B4-BE49-F238E27FC236}">
                <a16:creationId xmlns:a16="http://schemas.microsoft.com/office/drawing/2014/main" id="{C5EBFE9C-5A22-4462-9C51-E00C03F55C3D}"/>
              </a:ext>
            </a:extLst>
          </p:cNvPr>
          <p:cNvSpPr>
            <a:spLocks noGrp="1"/>
          </p:cNvSpPr>
          <p:nvPr>
            <p:ph type="dt" sz="half" idx="10"/>
          </p:nvPr>
        </p:nvSpPr>
        <p:spPr>
          <a:xfrm>
            <a:off x="8753015" y="6309360"/>
            <a:ext cx="1734207" cy="457200"/>
          </a:xfrm>
        </p:spPr>
        <p:txBody>
          <a:bodyPr/>
          <a:lstStyle>
            <a:lvl1pPr algn="l">
              <a:defRPr/>
            </a:lvl1pPr>
          </a:lstStyle>
          <a:p>
            <a:fld id="{61A2E4C8-2960-4ADD-862C-4D9643CB15AC}" type="datetime1">
              <a:rPr lang="en-US" smtClean="0"/>
              <a:t>3/6/2021</a:t>
            </a:fld>
            <a:endParaRPr lang="en-US" dirty="0"/>
          </a:p>
        </p:txBody>
      </p:sp>
      <p:sp>
        <p:nvSpPr>
          <p:cNvPr id="11" name="Footer Placeholder 10">
            <a:extLst>
              <a:ext uri="{FF2B5EF4-FFF2-40B4-BE49-F238E27FC236}">
                <a16:creationId xmlns:a16="http://schemas.microsoft.com/office/drawing/2014/main" id="{2EBBFF2E-AA66-4B76-9139-CB000B5A45D5}"/>
              </a:ext>
            </a:extLst>
          </p:cNvPr>
          <p:cNvSpPr>
            <a:spLocks noGrp="1"/>
          </p:cNvSpPr>
          <p:nvPr>
            <p:ph type="ftr" sz="quarter" idx="11"/>
          </p:nvPr>
        </p:nvSpPr>
        <p:spPr>
          <a:xfrm>
            <a:off x="638818" y="6309360"/>
            <a:ext cx="6993867" cy="457200"/>
          </a:xfrm>
        </p:spPr>
        <p:txBody>
          <a:bodyPr/>
          <a:lstStyle/>
          <a:p>
            <a:endParaRPr lang="en-US" dirty="0"/>
          </a:p>
        </p:txBody>
      </p:sp>
      <p:sp>
        <p:nvSpPr>
          <p:cNvPr id="12" name="Slide Number Placeholder 11">
            <a:extLst>
              <a:ext uri="{FF2B5EF4-FFF2-40B4-BE49-F238E27FC236}">
                <a16:creationId xmlns:a16="http://schemas.microsoft.com/office/drawing/2014/main" id="{A44F64C4-BF20-4F6B-B650-57C71C828A68}"/>
              </a:ext>
            </a:extLst>
          </p:cNvPr>
          <p:cNvSpPr>
            <a:spLocks noGrp="1"/>
          </p:cNvSpPr>
          <p:nvPr>
            <p:ph type="sldNum" sz="quarter" idx="12"/>
          </p:nvPr>
        </p:nvSpPr>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28945778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834996" y="640079"/>
            <a:ext cx="2714085" cy="2695903"/>
          </a:xfrm>
        </p:spPr>
        <p:txBody>
          <a:bodyPr anchor="b">
            <a:noAutofit/>
          </a:bodyPr>
          <a:lstStyle>
            <a:lvl1pPr algn="l">
              <a:lnSpc>
                <a:spcPct val="104000"/>
              </a:lnSpc>
              <a:defRPr sz="3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8248592" cy="6857999"/>
          </a:xfrm>
          <a:solidFill>
            <a:schemeClr val="bg2">
              <a:lumMod val="9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hasCustomPrompt="1"/>
          </p:nvPr>
        </p:nvSpPr>
        <p:spPr>
          <a:xfrm>
            <a:off x="8834996" y="3429000"/>
            <a:ext cx="2714085" cy="2508026"/>
          </a:xfrm>
        </p:spPr>
        <p:txBody>
          <a:bodyPr anchor="t">
            <a:normAutofit/>
          </a:bodyPr>
          <a:lstStyle>
            <a:lvl1pPr marL="0" indent="0">
              <a:spcBef>
                <a:spcPts val="1400"/>
              </a:spcBef>
              <a:buNone/>
              <a:defRPr sz="1800" b="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9" name="Rectangle 8">
            <a:extLst>
              <a:ext uri="{FF2B5EF4-FFF2-40B4-BE49-F238E27FC236}">
                <a16:creationId xmlns:a16="http://schemas.microsoft.com/office/drawing/2014/main" id="{90949BC8-9ABF-49F6-851C-5DB0B86CA70D}"/>
              </a:ext>
            </a:extLst>
          </p:cNvPr>
          <p:cNvSpPr/>
          <p:nvPr/>
        </p:nvSpPr>
        <p:spPr>
          <a:xfrm rot="5400000">
            <a:off x="4851595"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Date Placeholder 4">
            <a:extLst>
              <a:ext uri="{FF2B5EF4-FFF2-40B4-BE49-F238E27FC236}">
                <a16:creationId xmlns:a16="http://schemas.microsoft.com/office/drawing/2014/main" id="{04E1EE21-E3FA-4D43-B224-C664959637B0}"/>
              </a:ext>
            </a:extLst>
          </p:cNvPr>
          <p:cNvSpPr>
            <a:spLocks noGrp="1"/>
          </p:cNvSpPr>
          <p:nvPr>
            <p:ph type="dt" sz="half" idx="10"/>
          </p:nvPr>
        </p:nvSpPr>
        <p:spPr>
          <a:xfrm>
            <a:off x="8834997" y="6309360"/>
            <a:ext cx="1645920" cy="457200"/>
          </a:xfrm>
        </p:spPr>
        <p:txBody>
          <a:bodyPr/>
          <a:lstStyle/>
          <a:p>
            <a:fld id="{48BDEA15-09CD-4275-A8E0-385C965F48B0}" type="datetime1">
              <a:rPr lang="en-US" smtClean="0"/>
              <a:t>3/6/2021</a:t>
            </a:fld>
            <a:endParaRPr lang="en-US" dirty="0"/>
          </a:p>
        </p:txBody>
      </p:sp>
      <p:sp>
        <p:nvSpPr>
          <p:cNvPr id="7" name="Slide Number Placeholder 6">
            <a:extLst>
              <a:ext uri="{FF2B5EF4-FFF2-40B4-BE49-F238E27FC236}">
                <a16:creationId xmlns:a16="http://schemas.microsoft.com/office/drawing/2014/main" id="{A32D7F83-8993-4ED4-9F02-663CC085052F}"/>
              </a:ext>
            </a:extLst>
          </p:cNvPr>
          <p:cNvSpPr>
            <a:spLocks noGrp="1"/>
          </p:cNvSpPr>
          <p:nvPr>
            <p:ph type="sldNum" sz="quarter" idx="12"/>
          </p:nvPr>
        </p:nvSpPr>
        <p:spPr/>
        <p:txBody>
          <a:bodyPr/>
          <a:lstStyle/>
          <a:p>
            <a:fld id="{FAEF9944-A4F6-4C59-AEBD-678D6480B8EA}" type="slidenum">
              <a:rPr lang="en-US" smtClean="0"/>
              <a:pPr/>
              <a:t>‹#›</a:t>
            </a:fld>
            <a:endParaRPr lang="en-US" dirty="0"/>
          </a:p>
        </p:txBody>
      </p:sp>
      <p:sp>
        <p:nvSpPr>
          <p:cNvPr id="6" name="Footer Placeholder 5">
            <a:extLst>
              <a:ext uri="{FF2B5EF4-FFF2-40B4-BE49-F238E27FC236}">
                <a16:creationId xmlns:a16="http://schemas.microsoft.com/office/drawing/2014/main" id="{8E3678B7-E511-4CE1-BEE5-89E959B9BFD6}"/>
              </a:ext>
            </a:extLst>
          </p:cNvPr>
          <p:cNvSpPr>
            <a:spLocks noGrp="1"/>
          </p:cNvSpPr>
          <p:nvPr>
            <p:ph type="ftr" sz="quarter" idx="11"/>
          </p:nvPr>
        </p:nvSpPr>
        <p:spPr>
          <a:xfrm>
            <a:off x="640080" y="6309360"/>
            <a:ext cx="4946592" cy="457200"/>
          </a:xfrm>
        </p:spPr>
        <p:txBody>
          <a:bodyPr/>
          <a:lstStyle>
            <a:lvl1pPr>
              <a:defRPr>
                <a:solidFill>
                  <a:srgbClr val="FFFFFF"/>
                </a:solidFill>
                <a:effectLst>
                  <a:outerShdw blurRad="50800" dist="38100" dir="2700000" algn="tl" rotWithShape="0">
                    <a:prstClr val="black">
                      <a:alpha val="43000"/>
                    </a:prstClr>
                  </a:outerShdw>
                </a:effectLst>
              </a:defRPr>
            </a:lvl1pPr>
          </a:lstStyle>
          <a:p>
            <a:endParaRPr lang="en-US" dirty="0"/>
          </a:p>
        </p:txBody>
      </p:sp>
    </p:spTree>
    <p:extLst>
      <p:ext uri="{BB962C8B-B14F-4D97-AF65-F5344CB8AC3E}">
        <p14:creationId xmlns:p14="http://schemas.microsoft.com/office/powerpoint/2010/main" val="1146900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786F82F-1B47-46ED-8EAE-53EF71E59E9A}"/>
              </a:ext>
            </a:extLst>
          </p:cNvPr>
          <p:cNvSpPr/>
          <p:nvPr/>
        </p:nvSpPr>
        <p:spPr>
          <a:xfrm>
            <a:off x="4718302" y="0"/>
            <a:ext cx="7473698"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642918" y="705113"/>
            <a:ext cx="3411973" cy="5197498"/>
          </a:xfrm>
          <a:prstGeom prst="rect">
            <a:avLst/>
          </a:prstGeom>
        </p:spPr>
        <p:txBody>
          <a:bodyPr vert="horz" lIns="109728" tIns="109728" rIns="109728" bIns="9144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5376671" y="705113"/>
            <a:ext cx="6172412" cy="5197497"/>
          </a:xfrm>
          <a:prstGeom prst="rect">
            <a:avLst/>
          </a:prstGeom>
        </p:spPr>
        <p:txBody>
          <a:bodyPr vert="horz" lIns="109728" tIns="109728" rIns="109728" bIns="9144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42917" y="6309360"/>
            <a:ext cx="3411973" cy="457200"/>
          </a:xfrm>
          <a:prstGeom prst="rect">
            <a:avLst/>
          </a:prstGeom>
        </p:spPr>
        <p:txBody>
          <a:bodyPr vert="horz" lIns="109728" tIns="109728" rIns="109728" bIns="91440" rtlCol="0" anchor="ctr"/>
          <a:lstStyle>
            <a:lvl1pPr algn="l">
              <a:defRPr sz="1200" spc="150" baseline="0">
                <a:solidFill>
                  <a:schemeClr val="tx1">
                    <a:lumMod val="75000"/>
                    <a:lumOff val="25000"/>
                  </a:schemeClr>
                </a:solidFill>
                <a:latin typeface="+mj-lt"/>
              </a:defRPr>
            </a:lvl1pPr>
          </a:lstStyle>
          <a:p>
            <a:fld id="{4AF8082C-0922-4249-A612-B415F5231620}" type="datetime1">
              <a:rPr lang="en-US" smtClean="0"/>
              <a:t>3/6/2021</a:t>
            </a:fld>
            <a:endParaRPr lang="en-US" dirty="0"/>
          </a:p>
        </p:txBody>
      </p:sp>
      <p:sp>
        <p:nvSpPr>
          <p:cNvPr id="5" name="Footer Placeholder 4"/>
          <p:cNvSpPr>
            <a:spLocks noGrp="1"/>
          </p:cNvSpPr>
          <p:nvPr>
            <p:ph type="ftr" sz="quarter" idx="3"/>
          </p:nvPr>
        </p:nvSpPr>
        <p:spPr>
          <a:xfrm>
            <a:off x="5376670" y="6309360"/>
            <a:ext cx="4946592" cy="457200"/>
          </a:xfrm>
          <a:prstGeom prst="rect">
            <a:avLst/>
          </a:prstGeom>
        </p:spPr>
        <p:txBody>
          <a:bodyPr vert="horz" lIns="109728" tIns="109728" rIns="109728" bIns="91440" rtlCol="0" anchor="ctr"/>
          <a:lstStyle>
            <a:lvl1pPr algn="l">
              <a:defRPr sz="1200" spc="150" baseline="0">
                <a:solidFill>
                  <a:schemeClr val="tx1">
                    <a:lumMod val="75000"/>
                    <a:lumOff val="25000"/>
                  </a:schemeClr>
                </a:solidFill>
                <a:latin typeface="+mj-lt"/>
              </a:defRPr>
            </a:lvl1pPr>
          </a:lstStyle>
          <a:p>
            <a:endParaRPr lang="en-US" dirty="0"/>
          </a:p>
        </p:txBody>
      </p:sp>
      <p:sp>
        <p:nvSpPr>
          <p:cNvPr id="6" name="Slide Number Placeholder 5"/>
          <p:cNvSpPr>
            <a:spLocks noGrp="1"/>
          </p:cNvSpPr>
          <p:nvPr>
            <p:ph type="sldNum" sz="quarter" idx="4"/>
          </p:nvPr>
        </p:nvSpPr>
        <p:spPr>
          <a:xfrm>
            <a:off x="10569202" y="6309360"/>
            <a:ext cx="979879" cy="457200"/>
          </a:xfrm>
          <a:prstGeom prst="rect">
            <a:avLst/>
          </a:prstGeom>
        </p:spPr>
        <p:txBody>
          <a:bodyPr vert="horz" lIns="109728" tIns="109728" rIns="109728" bIns="91440" rtlCol="0" anchor="b"/>
          <a:lstStyle>
            <a:lvl1pPr algn="r">
              <a:defRPr sz="1600" b="1" spc="150" baseline="0">
                <a:solidFill>
                  <a:schemeClr val="tx1">
                    <a:lumMod val="75000"/>
                    <a:lumOff val="25000"/>
                  </a:schemeClr>
                </a:solidFill>
                <a:latin typeface="+mj-lt"/>
              </a:defRPr>
            </a:lvl1pPr>
          </a:lstStyle>
          <a:p>
            <a:fld id="{FAEF9944-A4F6-4C59-AEBD-678D6480B8EA}" type="slidenum">
              <a:rPr lang="en-US" smtClean="0"/>
              <a:pPr/>
              <a:t>‹#›</a:t>
            </a:fld>
            <a:endParaRPr lang="en-US" dirty="0"/>
          </a:p>
        </p:txBody>
      </p:sp>
      <p:sp>
        <p:nvSpPr>
          <p:cNvPr id="21" name="Rectangle 20">
            <a:extLst>
              <a:ext uri="{FF2B5EF4-FFF2-40B4-BE49-F238E27FC236}">
                <a16:creationId xmlns:a16="http://schemas.microsoft.com/office/drawing/2014/main" id="{EF1BAF6F-6275-4646-9C59-331B29B9550F}"/>
              </a:ext>
            </a:extLst>
          </p:cNvPr>
          <p:cNvSpPr/>
          <p:nvPr/>
        </p:nvSpPr>
        <p:spPr>
          <a:xfrm rot="5400000">
            <a:off x="1257298"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95945246"/>
      </p:ext>
    </p:extLst>
  </p:cSld>
  <p:clrMap bg1="lt1" tx1="dk1" bg2="lt2" tx2="dk2" accent1="accent1" accent2="accent2" accent3="accent3" accent4="accent4" accent5="accent5" accent6="accent6" hlink="hlink" folHlink="folHlink"/>
  <p:sldLayoutIdLst>
    <p:sldLayoutId id="2147483710" r:id="rId1"/>
    <p:sldLayoutId id="2147483711" r:id="rId2"/>
    <p:sldLayoutId id="2147483712" r:id="rId3"/>
    <p:sldLayoutId id="2147483702" r:id="rId4"/>
    <p:sldLayoutId id="2147483703" r:id="rId5"/>
    <p:sldLayoutId id="2147483708" r:id="rId6"/>
    <p:sldLayoutId id="2147483704" r:id="rId7"/>
    <p:sldLayoutId id="2147483705" r:id="rId8"/>
    <p:sldLayoutId id="2147483706" r:id="rId9"/>
    <p:sldLayoutId id="2147483707" r:id="rId10"/>
    <p:sldLayoutId id="2147483709" r:id="rId11"/>
  </p:sldLayoutIdLst>
  <p:hf sldNum="0" hdr="0" ftr="0" dt="0"/>
  <p:txStyles>
    <p:titleStyle>
      <a:lvl1pPr algn="l" defTabSz="914400" rtl="0" eaLnBrk="1" latinLnBrk="0" hangingPunct="1">
        <a:lnSpc>
          <a:spcPct val="150000"/>
        </a:lnSpc>
        <a:spcBef>
          <a:spcPct val="0"/>
        </a:spcBef>
        <a:buNone/>
        <a:defRPr sz="3600" b="1" kern="1200" spc="150" baseline="0">
          <a:solidFill>
            <a:schemeClr val="tx1">
              <a:lumMod val="75000"/>
              <a:lumOff val="25000"/>
            </a:schemeClr>
          </a:solidFill>
          <a:latin typeface="+mj-lt"/>
          <a:ea typeface="+mj-ea"/>
          <a:cs typeface="+mj-cs"/>
        </a:defRPr>
      </a:lvl1pPr>
    </p:titleStyle>
    <p:bodyStyle>
      <a:lvl1pPr marL="0" indent="0" algn="l" defTabSz="914400" rtl="0" eaLnBrk="1" latinLnBrk="0" hangingPunct="1">
        <a:lnSpc>
          <a:spcPct val="140000"/>
        </a:lnSpc>
        <a:spcBef>
          <a:spcPts val="930"/>
        </a:spcBef>
        <a:buFont typeface="Corbel" panose="020B0503020204020204" pitchFamily="34" charset="0"/>
        <a:buNone/>
        <a:defRPr sz="1800" b="1" kern="1200" spc="15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600" kern="1200" spc="15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400" kern="1200" spc="15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A22F210-7186-4074-94C5-FAD2C2EB15B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7ED93057-B056-4D1D-B0DA-F1619DAAF5A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825689"/>
            <a:ext cx="6795928" cy="25942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40DA288-9B89-474F-A34A-E645BB75DBDF}"/>
              </a:ext>
            </a:extLst>
          </p:cNvPr>
          <p:cNvSpPr>
            <a:spLocks noGrp="1"/>
          </p:cNvSpPr>
          <p:nvPr>
            <p:ph type="ctrTitle"/>
          </p:nvPr>
        </p:nvSpPr>
        <p:spPr>
          <a:xfrm>
            <a:off x="1635103" y="1057522"/>
            <a:ext cx="4741843" cy="2173433"/>
          </a:xfrm>
        </p:spPr>
        <p:txBody>
          <a:bodyPr>
            <a:normAutofit fontScale="90000"/>
          </a:bodyPr>
          <a:lstStyle/>
          <a:p>
            <a:r>
              <a:rPr lang="en-US" sz="4100" dirty="0">
                <a:solidFill>
                  <a:schemeClr val="bg1"/>
                </a:solidFill>
              </a:rPr>
              <a:t>Online Vehicle Rental System</a:t>
            </a:r>
            <a:endParaRPr lang="en-IN" sz="4100" dirty="0">
              <a:solidFill>
                <a:schemeClr val="bg1"/>
              </a:solidFill>
            </a:endParaRPr>
          </a:p>
        </p:txBody>
      </p:sp>
      <p:sp>
        <p:nvSpPr>
          <p:cNvPr id="3" name="Subtitle 2">
            <a:extLst>
              <a:ext uri="{FF2B5EF4-FFF2-40B4-BE49-F238E27FC236}">
                <a16:creationId xmlns:a16="http://schemas.microsoft.com/office/drawing/2014/main" id="{CFAAB66F-507A-41A9-BCAE-97D7A1A7DCED}"/>
              </a:ext>
            </a:extLst>
          </p:cNvPr>
          <p:cNvSpPr>
            <a:spLocks noGrp="1"/>
          </p:cNvSpPr>
          <p:nvPr>
            <p:ph type="subTitle" idx="1"/>
          </p:nvPr>
        </p:nvSpPr>
        <p:spPr>
          <a:xfrm>
            <a:off x="1635104" y="3751119"/>
            <a:ext cx="4797502" cy="1606163"/>
          </a:xfrm>
        </p:spPr>
        <p:txBody>
          <a:bodyPr anchor="t">
            <a:normAutofit/>
          </a:bodyPr>
          <a:lstStyle/>
          <a:p>
            <a:pPr>
              <a:lnSpc>
                <a:spcPct val="140000"/>
              </a:lnSpc>
            </a:pPr>
            <a:r>
              <a:rPr lang="en-US" sz="1700" dirty="0">
                <a:solidFill>
                  <a:schemeClr val="tx1">
                    <a:lumMod val="75000"/>
                    <a:lumOff val="25000"/>
                  </a:schemeClr>
                </a:solidFill>
              </a:rPr>
              <a:t>17BCS089 - Harish Kumar N</a:t>
            </a:r>
          </a:p>
          <a:p>
            <a:pPr>
              <a:lnSpc>
                <a:spcPct val="140000"/>
              </a:lnSpc>
            </a:pPr>
            <a:r>
              <a:rPr lang="en-US" sz="1700" dirty="0">
                <a:solidFill>
                  <a:schemeClr val="tx1">
                    <a:lumMod val="75000"/>
                    <a:lumOff val="25000"/>
                  </a:schemeClr>
                </a:solidFill>
              </a:rPr>
              <a:t>17BCS120 - </a:t>
            </a:r>
            <a:r>
              <a:rPr lang="en-US" sz="1700" dirty="0" err="1">
                <a:solidFill>
                  <a:schemeClr val="tx1">
                    <a:lumMod val="75000"/>
                    <a:lumOff val="25000"/>
                  </a:schemeClr>
                </a:solidFill>
              </a:rPr>
              <a:t>Murugan</a:t>
            </a:r>
            <a:r>
              <a:rPr lang="en-US" sz="1700" dirty="0">
                <a:solidFill>
                  <a:schemeClr val="tx1">
                    <a:lumMod val="75000"/>
                    <a:lumOff val="25000"/>
                  </a:schemeClr>
                </a:solidFill>
              </a:rPr>
              <a:t> Ajith Kumar</a:t>
            </a:r>
          </a:p>
          <a:p>
            <a:pPr>
              <a:lnSpc>
                <a:spcPct val="140000"/>
              </a:lnSpc>
            </a:pPr>
            <a:r>
              <a:rPr lang="en-US" sz="1700" dirty="0">
                <a:solidFill>
                  <a:schemeClr val="tx1">
                    <a:lumMod val="75000"/>
                    <a:lumOff val="25000"/>
                  </a:schemeClr>
                </a:solidFill>
              </a:rPr>
              <a:t>17BCS218 - </a:t>
            </a:r>
            <a:r>
              <a:rPr lang="en-US" sz="1700" dirty="0" err="1">
                <a:solidFill>
                  <a:schemeClr val="tx1">
                    <a:lumMod val="75000"/>
                    <a:lumOff val="25000"/>
                  </a:schemeClr>
                </a:solidFill>
              </a:rPr>
              <a:t>Yogeshwaran</a:t>
            </a:r>
            <a:r>
              <a:rPr lang="en-US" sz="1700" dirty="0">
                <a:solidFill>
                  <a:schemeClr val="tx1">
                    <a:lumMod val="75000"/>
                    <a:lumOff val="25000"/>
                  </a:schemeClr>
                </a:solidFill>
              </a:rPr>
              <a:t> M</a:t>
            </a:r>
            <a:endParaRPr lang="en-IN" sz="1700" dirty="0">
              <a:solidFill>
                <a:schemeClr val="tx1">
                  <a:lumMod val="75000"/>
                  <a:lumOff val="25000"/>
                </a:schemeClr>
              </a:solidFill>
            </a:endParaRPr>
          </a:p>
        </p:txBody>
      </p:sp>
      <p:sp>
        <p:nvSpPr>
          <p:cNvPr id="13" name="Rectangle 12">
            <a:extLst>
              <a:ext uri="{FF2B5EF4-FFF2-40B4-BE49-F238E27FC236}">
                <a16:creationId xmlns:a16="http://schemas.microsoft.com/office/drawing/2014/main" id="{F5B41592-BC5E-4AE2-8CA7-91C73FD8F74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889697"/>
            <a:ext cx="1070775" cy="2466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CB574A3D-9991-4D4A-91DF-0D0DE47DB31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D5A56255-4961-41E1-887B-7319F23C909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398931"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B2797833-5CBC-4E72-BE8C-B6A4673D7356}"/>
              </a:ext>
            </a:extLst>
          </p:cNvPr>
          <p:cNvPicPr>
            <a:picLocks noChangeAspect="1"/>
          </p:cNvPicPr>
          <p:nvPr/>
        </p:nvPicPr>
        <p:blipFill rotWithShape="1">
          <a:blip r:embed="rId2"/>
          <a:srcRect l="23159" r="34468" b="1"/>
          <a:stretch/>
        </p:blipFill>
        <p:spPr>
          <a:xfrm>
            <a:off x="6859936" y="-2"/>
            <a:ext cx="5332064" cy="6858002"/>
          </a:xfrm>
          <a:prstGeom prst="rect">
            <a:avLst/>
          </a:prstGeom>
        </p:spPr>
      </p:pic>
    </p:spTree>
    <p:extLst>
      <p:ext uri="{BB962C8B-B14F-4D97-AF65-F5344CB8AC3E}">
        <p14:creationId xmlns:p14="http://schemas.microsoft.com/office/powerpoint/2010/main" val="60119278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2526924-84D3-45FB-A5FE-62D8FCBF53B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C2A6256-1DD0-4E4B-A8B3-9A711B4DBE0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8768" y="2130218"/>
            <a:ext cx="11153231" cy="472778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1760540-185E-4652-BFD2-9B362EF3BC9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96641"/>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B02002B-096B-4DD1-8494-8B421BB43915}"/>
              </a:ext>
            </a:extLst>
          </p:cNvPr>
          <p:cNvSpPr>
            <a:spLocks noGrp="1"/>
          </p:cNvSpPr>
          <p:nvPr>
            <p:ph type="title"/>
          </p:nvPr>
        </p:nvSpPr>
        <p:spPr>
          <a:xfrm>
            <a:off x="1535371" y="1044054"/>
            <a:ext cx="10013709" cy="1030360"/>
          </a:xfrm>
        </p:spPr>
        <p:txBody>
          <a:bodyPr>
            <a:noAutofit/>
          </a:bodyPr>
          <a:lstStyle/>
          <a:p>
            <a:r>
              <a:rPr lang="en-US" sz="2400" kern="1600" dirty="0">
                <a:solidFill>
                  <a:schemeClr val="bg1"/>
                </a:solidFill>
                <a:effectLst/>
                <a:ea typeface="Times New Roman" panose="02020603050405020304" pitchFamily="18" charset="0"/>
                <a:cs typeface="Times New Roman" panose="02020603050405020304" pitchFamily="18" charset="0"/>
              </a:rPr>
              <a:t>System and method for completing a rental agreement online </a:t>
            </a:r>
            <a:r>
              <a:rPr lang="en-US" sz="1200" b="0" kern="1600" dirty="0">
                <a:solidFill>
                  <a:schemeClr val="bg1"/>
                </a:solidFill>
                <a:effectLst/>
                <a:ea typeface="Times New Roman" panose="02020603050405020304" pitchFamily="18" charset="0"/>
                <a:cs typeface="Times New Roman" panose="02020603050405020304" pitchFamily="18" charset="0"/>
              </a:rPr>
              <a:t> - Eric Meunier, Montreal (CA), Year- August 23, 2007</a:t>
            </a:r>
            <a:endParaRPr lang="en-IN" sz="1200" b="0" dirty="0">
              <a:solidFill>
                <a:schemeClr val="bg1"/>
              </a:solidFill>
            </a:endParaRPr>
          </a:p>
        </p:txBody>
      </p:sp>
      <p:sp>
        <p:nvSpPr>
          <p:cNvPr id="14" name="Rectangle 13">
            <a:extLst>
              <a:ext uri="{FF2B5EF4-FFF2-40B4-BE49-F238E27FC236}">
                <a16:creationId xmlns:a16="http://schemas.microsoft.com/office/drawing/2014/main" id="{729789F4-85C1-41A0-83EB-992E22210CB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962423"/>
            <a:ext cx="1006766" cy="12161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D9D367D-6DD2-4A7C-8918-0DCAC297559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4B0172E-258F-40B1-A0CF-2D569B17B6AD}"/>
              </a:ext>
            </a:extLst>
          </p:cNvPr>
          <p:cNvSpPr>
            <a:spLocks noGrp="1"/>
          </p:cNvSpPr>
          <p:nvPr>
            <p:ph idx="1"/>
          </p:nvPr>
        </p:nvSpPr>
        <p:spPr>
          <a:xfrm>
            <a:off x="1535371" y="2702257"/>
            <a:ext cx="9935571" cy="3426158"/>
          </a:xfrm>
        </p:spPr>
        <p:txBody>
          <a:bodyPr anchor="t">
            <a:normAutofit/>
          </a:bodyPr>
          <a:lstStyle/>
          <a:p>
            <a:pPr marL="285750" indent="-285750" algn="just">
              <a:buFont typeface="Arial" panose="020B0604020202020204" pitchFamily="34" charset="0"/>
              <a:buChar char="•"/>
            </a:pPr>
            <a:r>
              <a:rPr lang="en-US" sz="1500" b="0" i="0" dirty="0">
                <a:solidFill>
                  <a:srgbClr val="222222"/>
                </a:solidFill>
                <a:effectLst/>
              </a:rPr>
              <a:t> A method for completing a rental contract online includes entering reservation-related information and rental-related information for an item or service, such as a vehicle rental service. </a:t>
            </a:r>
          </a:p>
          <a:p>
            <a:pPr marL="285750" indent="-285750" algn="just">
              <a:buFont typeface="Arial" panose="020B0604020202020204" pitchFamily="34" charset="0"/>
              <a:buChar char="•"/>
            </a:pPr>
            <a:r>
              <a:rPr lang="en-US" sz="1500" b="0" i="0" dirty="0">
                <a:solidFill>
                  <a:srgbClr val="222222"/>
                </a:solidFill>
                <a:effectLst/>
              </a:rPr>
              <a:t> The entering step enters: (a) the rental-related information without employing a master rental agreement, such as a user's master agreement with a vehicle rental club</a:t>
            </a:r>
            <a:r>
              <a:rPr lang="en-US" sz="1500" b="0" dirty="0">
                <a:solidFill>
                  <a:srgbClr val="222222"/>
                </a:solidFill>
              </a:rPr>
              <a:t>.</a:t>
            </a:r>
          </a:p>
          <a:p>
            <a:pPr algn="just"/>
            <a:r>
              <a:rPr lang="en-US" i="0" dirty="0">
                <a:solidFill>
                  <a:srgbClr val="222222"/>
                </a:solidFill>
                <a:effectLst/>
              </a:rPr>
              <a:t>LIMITATION:</a:t>
            </a:r>
          </a:p>
          <a:p>
            <a:pPr marL="285750" indent="-285750" algn="just">
              <a:buFont typeface="Arial" panose="020B0604020202020204" pitchFamily="34" charset="0"/>
              <a:buChar char="•"/>
            </a:pPr>
            <a:r>
              <a:rPr lang="en-US" sz="1500" b="0" dirty="0" err="1">
                <a:solidFill>
                  <a:srgbClr val="222222"/>
                </a:solidFill>
              </a:rPr>
              <a:t>Discrepencies</a:t>
            </a:r>
            <a:r>
              <a:rPr lang="en-US" sz="1500" b="0" dirty="0">
                <a:solidFill>
                  <a:srgbClr val="222222"/>
                </a:solidFill>
              </a:rPr>
              <a:t> in storing the reservation information.</a:t>
            </a:r>
            <a:endParaRPr lang="en-IN" sz="1500" dirty="0"/>
          </a:p>
        </p:txBody>
      </p:sp>
    </p:spTree>
    <p:extLst>
      <p:ext uri="{BB962C8B-B14F-4D97-AF65-F5344CB8AC3E}">
        <p14:creationId xmlns:p14="http://schemas.microsoft.com/office/powerpoint/2010/main" val="115115530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2526924-84D3-45FB-A5FE-62D8FCBF53B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C2A6256-1DD0-4E4B-A8B3-9A711B4DBE0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8768" y="2130218"/>
            <a:ext cx="11153231" cy="472778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1760540-185E-4652-BFD2-9B362EF3BC9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96641"/>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E69C03F-D32A-48D7-B574-960F6BB1A9B2}"/>
              </a:ext>
            </a:extLst>
          </p:cNvPr>
          <p:cNvSpPr>
            <a:spLocks noGrp="1"/>
          </p:cNvSpPr>
          <p:nvPr>
            <p:ph type="title"/>
          </p:nvPr>
        </p:nvSpPr>
        <p:spPr>
          <a:xfrm>
            <a:off x="1535371" y="1044054"/>
            <a:ext cx="10013709" cy="1030360"/>
          </a:xfrm>
        </p:spPr>
        <p:txBody>
          <a:bodyPr>
            <a:noAutofit/>
          </a:bodyPr>
          <a:lstStyle/>
          <a:p>
            <a:r>
              <a:rPr lang="en-US" sz="2400" kern="1600" dirty="0">
                <a:solidFill>
                  <a:schemeClr val="bg1"/>
                </a:solidFill>
                <a:effectLst/>
                <a:ea typeface="Times New Roman" panose="02020603050405020304" pitchFamily="18" charset="0"/>
                <a:cs typeface="Times New Roman" panose="02020603050405020304" pitchFamily="18" charset="0"/>
              </a:rPr>
              <a:t>Hardware and controls for personal vehicle rental</a:t>
            </a:r>
            <a:br>
              <a:rPr lang="en-US" sz="2400" kern="1600" dirty="0">
                <a:solidFill>
                  <a:schemeClr val="bg1"/>
                </a:solidFill>
                <a:effectLst/>
                <a:ea typeface="Times New Roman" panose="02020603050405020304" pitchFamily="18" charset="0"/>
                <a:cs typeface="Times New Roman" panose="02020603050405020304" pitchFamily="18" charset="0"/>
              </a:rPr>
            </a:br>
            <a:r>
              <a:rPr lang="en-US" sz="1200" b="0" kern="1600" dirty="0">
                <a:solidFill>
                  <a:schemeClr val="bg1"/>
                </a:solidFill>
                <a:ea typeface="Times New Roman" panose="02020603050405020304" pitchFamily="18" charset="0"/>
                <a:cs typeface="Times New Roman" panose="02020603050405020304" pitchFamily="18" charset="0"/>
              </a:rPr>
              <a:t>    - </a:t>
            </a:r>
            <a:r>
              <a:rPr lang="en-US" sz="1200" b="0" kern="1600" dirty="0">
                <a:solidFill>
                  <a:schemeClr val="bg1"/>
                </a:solidFill>
                <a:effectLst/>
                <a:ea typeface="Times New Roman" panose="02020603050405020304" pitchFamily="18" charset="0"/>
                <a:cs typeface="Times New Roman" panose="02020603050405020304" pitchFamily="18" charset="0"/>
              </a:rPr>
              <a:t>John Robert Van </a:t>
            </a:r>
            <a:r>
              <a:rPr lang="en-US" sz="1200" b="0" kern="1600" dirty="0" err="1">
                <a:solidFill>
                  <a:schemeClr val="bg1"/>
                </a:solidFill>
                <a:effectLst/>
                <a:ea typeface="Times New Roman" panose="02020603050405020304" pitchFamily="18" charset="0"/>
                <a:cs typeface="Times New Roman" panose="02020603050405020304" pitchFamily="18" charset="0"/>
              </a:rPr>
              <a:t>Wiemeersch</a:t>
            </a:r>
            <a:r>
              <a:rPr lang="en-US" sz="1200" b="0" kern="1600" dirty="0">
                <a:solidFill>
                  <a:schemeClr val="bg1"/>
                </a:solidFill>
                <a:effectLst/>
                <a:ea typeface="Times New Roman" panose="02020603050405020304" pitchFamily="18" charset="0"/>
                <a:cs typeface="Times New Roman" panose="02020603050405020304" pitchFamily="18" charset="0"/>
              </a:rPr>
              <a:t>, Novi, MI (US); Robert Bruce Kleve, Farmington, MI (US), Year- May 8, 2014</a:t>
            </a:r>
            <a:endParaRPr lang="en-IN" sz="1200" dirty="0">
              <a:solidFill>
                <a:schemeClr val="bg1"/>
              </a:solidFill>
            </a:endParaRPr>
          </a:p>
        </p:txBody>
      </p:sp>
      <p:sp>
        <p:nvSpPr>
          <p:cNvPr id="14" name="Rectangle 13">
            <a:extLst>
              <a:ext uri="{FF2B5EF4-FFF2-40B4-BE49-F238E27FC236}">
                <a16:creationId xmlns:a16="http://schemas.microsoft.com/office/drawing/2014/main" id="{729789F4-85C1-41A0-83EB-992E22210CB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962423"/>
            <a:ext cx="1006766" cy="12161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D9D367D-6DD2-4A7C-8918-0DCAC297559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70227DA-994D-4084-8161-AEA94C012DF2}"/>
              </a:ext>
            </a:extLst>
          </p:cNvPr>
          <p:cNvSpPr>
            <a:spLocks noGrp="1"/>
          </p:cNvSpPr>
          <p:nvPr>
            <p:ph idx="1"/>
          </p:nvPr>
        </p:nvSpPr>
        <p:spPr>
          <a:xfrm>
            <a:off x="1535371" y="2702257"/>
            <a:ext cx="9935571" cy="3426158"/>
          </a:xfrm>
        </p:spPr>
        <p:txBody>
          <a:bodyPr anchor="t">
            <a:normAutofit lnSpcReduction="10000"/>
          </a:bodyPr>
          <a:lstStyle/>
          <a:p>
            <a:pPr marL="285750" indent="-285750" algn="just">
              <a:buFont typeface="Arial" panose="020B0604020202020204" pitchFamily="34" charset="0"/>
              <a:buChar char="•"/>
            </a:pPr>
            <a:r>
              <a:rPr lang="en-US" sz="1500" b="0" i="0" dirty="0">
                <a:solidFill>
                  <a:srgbClr val="222222"/>
                </a:solidFill>
                <a:effectLst/>
              </a:rPr>
              <a:t>In a first illustrative embodiment, a processor operably programmed and configured to receive input defining one or more vehicle parameters to monitor and control during a vehicle rental. </a:t>
            </a:r>
          </a:p>
          <a:p>
            <a:pPr marL="285750" indent="-285750" algn="just">
              <a:buFont typeface="Arial" panose="020B0604020202020204" pitchFamily="34" charset="0"/>
              <a:buChar char="•"/>
            </a:pPr>
            <a:r>
              <a:rPr lang="en-US" sz="1500" b="0" i="0" dirty="0">
                <a:solidFill>
                  <a:srgbClr val="222222"/>
                </a:solidFill>
                <a:effectLst/>
              </a:rPr>
              <a:t>The processor may monitor and control the vehicle parameters during a vehicle rental period starting when an authorized user </a:t>
            </a:r>
            <a:r>
              <a:rPr lang="en-US" sz="1500" b="0" i="0" dirty="0" err="1">
                <a:solidFill>
                  <a:srgbClr val="222222"/>
                </a:solidFill>
                <a:effectLst/>
              </a:rPr>
              <a:t>keylessly</a:t>
            </a:r>
            <a:r>
              <a:rPr lang="en-US" sz="1500" b="0" i="0" dirty="0">
                <a:solidFill>
                  <a:srgbClr val="222222"/>
                </a:solidFill>
                <a:effectLst/>
              </a:rPr>
              <a:t> activates a vehicle during a defined start time. The processor may control driver behavior by limiting vehicle performance based on a predefined threshold of one or more vehicle parameters.</a:t>
            </a:r>
          </a:p>
          <a:p>
            <a:pPr algn="just"/>
            <a:r>
              <a:rPr lang="en-US" dirty="0">
                <a:solidFill>
                  <a:srgbClr val="222222"/>
                </a:solidFill>
              </a:rPr>
              <a:t>LIMITATION :</a:t>
            </a:r>
          </a:p>
          <a:p>
            <a:pPr marL="285750" indent="-285750" algn="just">
              <a:buFont typeface="Arial" panose="020B0604020202020204" pitchFamily="34" charset="0"/>
              <a:buChar char="•"/>
            </a:pPr>
            <a:r>
              <a:rPr lang="en-US" sz="1500" b="0" dirty="0">
                <a:solidFill>
                  <a:srgbClr val="222222"/>
                </a:solidFill>
              </a:rPr>
              <a:t>Monitoring is enabled until rental time.</a:t>
            </a:r>
            <a:endParaRPr lang="en-IN" sz="1500" dirty="0"/>
          </a:p>
        </p:txBody>
      </p:sp>
    </p:spTree>
    <p:extLst>
      <p:ext uri="{BB962C8B-B14F-4D97-AF65-F5344CB8AC3E}">
        <p14:creationId xmlns:p14="http://schemas.microsoft.com/office/powerpoint/2010/main" val="80900570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2526924-84D3-45FB-A5FE-62D8FCBF53B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C2A6256-1DD0-4E4B-A8B3-9A711B4DBE0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8768" y="2130218"/>
            <a:ext cx="11153231" cy="472778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1760540-185E-4652-BFD2-9B362EF3BC9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96641"/>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D8777FA-CD44-4A0B-BCDE-B39480933B3C}"/>
              </a:ext>
            </a:extLst>
          </p:cNvPr>
          <p:cNvSpPr>
            <a:spLocks noGrp="1"/>
          </p:cNvSpPr>
          <p:nvPr>
            <p:ph type="title"/>
          </p:nvPr>
        </p:nvSpPr>
        <p:spPr>
          <a:xfrm>
            <a:off x="1535371" y="1044054"/>
            <a:ext cx="10013709" cy="1030360"/>
          </a:xfrm>
        </p:spPr>
        <p:txBody>
          <a:bodyPr>
            <a:noAutofit/>
          </a:bodyPr>
          <a:lstStyle/>
          <a:p>
            <a:r>
              <a:rPr lang="en-US" sz="2400" i="0" dirty="0">
                <a:solidFill>
                  <a:schemeClr val="bg1"/>
                </a:solidFill>
                <a:effectLst/>
              </a:rPr>
              <a:t>Shared vehicle rental system including vehicle availability determination</a:t>
            </a:r>
            <a:r>
              <a:rPr lang="en-IN" sz="2400" dirty="0">
                <a:solidFill>
                  <a:schemeClr val="bg1"/>
                </a:solidFill>
              </a:rPr>
              <a:t/>
            </a:r>
            <a:br>
              <a:rPr lang="en-IN" sz="2400" dirty="0">
                <a:solidFill>
                  <a:schemeClr val="bg1"/>
                </a:solidFill>
              </a:rPr>
            </a:br>
            <a:r>
              <a:rPr lang="nl-NL" sz="1200" b="0" i="0" dirty="0">
                <a:solidFill>
                  <a:schemeClr val="bg1"/>
                </a:solidFill>
                <a:effectLst/>
                <a:latin typeface="+mn-lt"/>
              </a:rPr>
              <a:t> -</a:t>
            </a:r>
            <a:r>
              <a:rPr lang="en-IN" sz="1200" b="0" i="0" dirty="0">
                <a:solidFill>
                  <a:schemeClr val="bg1"/>
                </a:solidFill>
                <a:effectLst/>
                <a:latin typeface="+mn-lt"/>
              </a:rPr>
              <a:t> Inventor -Akhtar Jameel, Yu-Shan </a:t>
            </a:r>
            <a:r>
              <a:rPr lang="en-IN" sz="1200" b="0" i="0" dirty="0" err="1">
                <a:solidFill>
                  <a:schemeClr val="bg1"/>
                </a:solidFill>
                <a:effectLst/>
                <a:latin typeface="+mn-lt"/>
              </a:rPr>
              <a:t>FungJohn</a:t>
            </a:r>
            <a:r>
              <a:rPr lang="en-IN" sz="1200" b="0" i="0" dirty="0">
                <a:solidFill>
                  <a:schemeClr val="bg1"/>
                </a:solidFill>
                <a:effectLst/>
                <a:latin typeface="+mn-lt"/>
              </a:rPr>
              <a:t> , </a:t>
            </a:r>
            <a:r>
              <a:rPr lang="en-IN" sz="1200" b="0" i="0" dirty="0" err="1">
                <a:solidFill>
                  <a:schemeClr val="bg1"/>
                </a:solidFill>
                <a:effectLst/>
                <a:latin typeface="+mn-lt"/>
              </a:rPr>
              <a:t>LaxsonBenjamin</a:t>
            </a:r>
            <a:r>
              <a:rPr lang="en-IN" sz="1200" b="0" i="0" dirty="0">
                <a:solidFill>
                  <a:schemeClr val="bg1"/>
                </a:solidFill>
                <a:effectLst/>
                <a:latin typeface="+mn-lt"/>
              </a:rPr>
              <a:t> Stabler ,Year -</a:t>
            </a:r>
            <a:r>
              <a:rPr lang="en-US" sz="1200" b="0" dirty="0">
                <a:solidFill>
                  <a:schemeClr val="bg1"/>
                </a:solidFill>
                <a:latin typeface="+mn-lt"/>
              </a:rPr>
              <a:t> Dec 5,2013</a:t>
            </a:r>
            <a:r>
              <a:rPr lang="en-US" sz="1200" b="0" i="0" dirty="0">
                <a:solidFill>
                  <a:srgbClr val="222222"/>
                </a:solidFill>
                <a:effectLst/>
              </a:rPr>
              <a:t/>
            </a:r>
            <a:br>
              <a:rPr lang="en-US" sz="1200" b="0" i="0" dirty="0">
                <a:solidFill>
                  <a:srgbClr val="222222"/>
                </a:solidFill>
                <a:effectLst/>
              </a:rPr>
            </a:br>
            <a:endParaRPr lang="en-IN" sz="1200" dirty="0">
              <a:solidFill>
                <a:schemeClr val="bg1"/>
              </a:solidFill>
            </a:endParaRPr>
          </a:p>
        </p:txBody>
      </p:sp>
      <p:sp>
        <p:nvSpPr>
          <p:cNvPr id="14" name="Rectangle 13">
            <a:extLst>
              <a:ext uri="{FF2B5EF4-FFF2-40B4-BE49-F238E27FC236}">
                <a16:creationId xmlns:a16="http://schemas.microsoft.com/office/drawing/2014/main" id="{729789F4-85C1-41A0-83EB-992E22210CB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962423"/>
            <a:ext cx="1006766" cy="12161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D9D367D-6DD2-4A7C-8918-0DCAC297559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CC6119B-DEC7-446E-B3FC-A4EF1ABE4F51}"/>
              </a:ext>
            </a:extLst>
          </p:cNvPr>
          <p:cNvSpPr>
            <a:spLocks noGrp="1"/>
          </p:cNvSpPr>
          <p:nvPr>
            <p:ph idx="1"/>
          </p:nvPr>
        </p:nvSpPr>
        <p:spPr>
          <a:xfrm>
            <a:off x="1535371" y="2702257"/>
            <a:ext cx="9935571" cy="3426158"/>
          </a:xfrm>
        </p:spPr>
        <p:txBody>
          <a:bodyPr anchor="t">
            <a:normAutofit/>
          </a:bodyPr>
          <a:lstStyle/>
          <a:p>
            <a:pPr marL="285750" indent="-285750" algn="just">
              <a:buFont typeface="Arial" panose="020B0604020202020204" pitchFamily="34" charset="0"/>
              <a:buChar char="•"/>
            </a:pPr>
            <a:r>
              <a:rPr lang="en-US" sz="1500" b="0" i="0" dirty="0">
                <a:solidFill>
                  <a:srgbClr val="222222"/>
                </a:solidFill>
                <a:effectLst/>
              </a:rPr>
              <a:t>Techniques and structures are disclosed relating to the rental of vehicles owned by different owners (i.e., a peer-to-peer vehicle network). Each owner may have his or her own set of rental criteria associated with a particular vehicle. </a:t>
            </a:r>
          </a:p>
          <a:p>
            <a:pPr marL="285750" indent="-285750" algn="just">
              <a:buFont typeface="Arial" panose="020B0604020202020204" pitchFamily="34" charset="0"/>
              <a:buChar char="•"/>
            </a:pPr>
            <a:r>
              <a:rPr lang="en-US" sz="1500" b="0" i="0" dirty="0">
                <a:solidFill>
                  <a:srgbClr val="222222"/>
                </a:solidFill>
                <a:effectLst/>
              </a:rPr>
              <a:t>Prospective drivers may have to meet (or choose from) this criteria to be able to rent a vehicle. Drivers may be able to choose a vehicle for rent based on a distance from one or more vehicles.</a:t>
            </a:r>
          </a:p>
          <a:p>
            <a:pPr algn="l"/>
            <a:r>
              <a:rPr lang="en-US" sz="1800" i="0" dirty="0">
                <a:solidFill>
                  <a:srgbClr val="222222"/>
                </a:solidFill>
                <a:effectLst/>
                <a:latin typeface="+mj-lt"/>
              </a:rPr>
              <a:t>LIMITATION:</a:t>
            </a:r>
          </a:p>
          <a:p>
            <a:pPr marL="285750" indent="-285750" algn="l">
              <a:buFont typeface="Arial" panose="020B0604020202020204" pitchFamily="34" charset="0"/>
              <a:buChar char="•"/>
            </a:pPr>
            <a:r>
              <a:rPr lang="en-US" sz="1500" b="0" dirty="0">
                <a:solidFill>
                  <a:srgbClr val="222222"/>
                </a:solidFill>
              </a:rPr>
              <a:t>Unavailability of drivers at correct time.</a:t>
            </a:r>
            <a:endParaRPr lang="en-IN" sz="1500" dirty="0"/>
          </a:p>
        </p:txBody>
      </p:sp>
    </p:spTree>
    <p:extLst>
      <p:ext uri="{BB962C8B-B14F-4D97-AF65-F5344CB8AC3E}">
        <p14:creationId xmlns:p14="http://schemas.microsoft.com/office/powerpoint/2010/main" val="394022740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2526924-84D3-45FB-A5FE-62D8FCBF53B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C2A6256-1DD0-4E4B-A8B3-9A711B4DBE0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8768" y="2130218"/>
            <a:ext cx="11153231" cy="472778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1760540-185E-4652-BFD2-9B362EF3BC9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96641"/>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8BADC85-80C1-4780-A9A9-5429D3D168DF}"/>
              </a:ext>
            </a:extLst>
          </p:cNvPr>
          <p:cNvSpPr>
            <a:spLocks noGrp="1"/>
          </p:cNvSpPr>
          <p:nvPr>
            <p:ph type="title"/>
          </p:nvPr>
        </p:nvSpPr>
        <p:spPr>
          <a:xfrm>
            <a:off x="1535371" y="1044054"/>
            <a:ext cx="10013709" cy="1030360"/>
          </a:xfrm>
        </p:spPr>
        <p:txBody>
          <a:bodyPr>
            <a:normAutofit/>
          </a:bodyPr>
          <a:lstStyle/>
          <a:p>
            <a:r>
              <a:rPr lang="en-US" dirty="0">
                <a:solidFill>
                  <a:schemeClr val="bg1"/>
                </a:solidFill>
              </a:rPr>
              <a:t>OTHER LITERATURES</a:t>
            </a:r>
            <a:endParaRPr lang="en-IN" dirty="0">
              <a:solidFill>
                <a:schemeClr val="bg1"/>
              </a:solidFill>
            </a:endParaRPr>
          </a:p>
        </p:txBody>
      </p:sp>
      <p:sp>
        <p:nvSpPr>
          <p:cNvPr id="14" name="Rectangle 13">
            <a:extLst>
              <a:ext uri="{FF2B5EF4-FFF2-40B4-BE49-F238E27FC236}">
                <a16:creationId xmlns:a16="http://schemas.microsoft.com/office/drawing/2014/main" id="{729789F4-85C1-41A0-83EB-992E22210CB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962423"/>
            <a:ext cx="1006766" cy="12161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D9D367D-6DD2-4A7C-8918-0DCAC297559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5A323B0-061A-4DCD-A396-A7EDFAC9FBBA}"/>
              </a:ext>
            </a:extLst>
          </p:cNvPr>
          <p:cNvSpPr>
            <a:spLocks noGrp="1"/>
          </p:cNvSpPr>
          <p:nvPr>
            <p:ph idx="1"/>
          </p:nvPr>
        </p:nvSpPr>
        <p:spPr>
          <a:xfrm>
            <a:off x="1535371" y="2702257"/>
            <a:ext cx="9935571" cy="3426158"/>
          </a:xfrm>
        </p:spPr>
        <p:txBody>
          <a:bodyPr anchor="t">
            <a:normAutofit/>
          </a:bodyPr>
          <a:lstStyle/>
          <a:p>
            <a:pPr marL="342900" indent="-342900" algn="just">
              <a:buFont typeface="Arial" panose="020B0604020202020204" pitchFamily="34" charset="0"/>
              <a:buChar char="•"/>
            </a:pPr>
            <a:r>
              <a:rPr lang="en-US" sz="1500" b="0" i="0" dirty="0">
                <a:solidFill>
                  <a:srgbClr val="333333"/>
                </a:solidFill>
                <a:effectLst/>
              </a:rPr>
              <a:t>[9] </a:t>
            </a:r>
            <a:r>
              <a:rPr lang="en-US" sz="1500" i="0" dirty="0">
                <a:solidFill>
                  <a:srgbClr val="333333"/>
                </a:solidFill>
                <a:effectLst/>
              </a:rPr>
              <a:t>System and method for automating a vehicle rental process</a:t>
            </a:r>
            <a:r>
              <a:rPr lang="en-IN" sz="1500" b="0" dirty="0">
                <a:solidFill>
                  <a:srgbClr val="333333"/>
                </a:solidFill>
              </a:rPr>
              <a:t> : </a:t>
            </a:r>
            <a:r>
              <a:rPr lang="en-IN" sz="1500" b="0" dirty="0"/>
              <a:t>Eric Meunier, Montreal (CA) </a:t>
            </a:r>
            <a:endParaRPr lang="en-IN" sz="1500" b="0" dirty="0">
              <a:solidFill>
                <a:srgbClr val="333333"/>
              </a:solidFill>
            </a:endParaRPr>
          </a:p>
          <a:p>
            <a:pPr marL="342900" indent="-342900" algn="just">
              <a:buFont typeface="Arial" panose="020B0604020202020204" pitchFamily="34" charset="0"/>
              <a:buChar char="•"/>
            </a:pPr>
            <a:r>
              <a:rPr lang="en-IN" sz="1500" b="0" dirty="0"/>
              <a:t>[10] </a:t>
            </a:r>
            <a:r>
              <a:rPr lang="en-IN" sz="1500" dirty="0"/>
              <a:t>Online Vehicle Rental System</a:t>
            </a:r>
            <a:r>
              <a:rPr lang="en-IN" sz="1500" b="0" dirty="0"/>
              <a:t> : </a:t>
            </a:r>
            <a:r>
              <a:rPr lang="en-IN" sz="1500" b="0" dirty="0" err="1"/>
              <a:t>Ansh</a:t>
            </a:r>
            <a:r>
              <a:rPr lang="en-IN" sz="1500" b="0" dirty="0"/>
              <a:t> Agrawal, Rishabh Mathur</a:t>
            </a:r>
          </a:p>
          <a:p>
            <a:pPr marL="342900" indent="-342900" algn="just">
              <a:buFont typeface="Arial" panose="020B0604020202020204" pitchFamily="34" charset="0"/>
              <a:buChar char="•"/>
            </a:pPr>
            <a:r>
              <a:rPr lang="en-IN" sz="1500" b="0" i="0" dirty="0">
                <a:solidFill>
                  <a:srgbClr val="333333"/>
                </a:solidFill>
                <a:effectLst/>
              </a:rPr>
              <a:t>[11] </a:t>
            </a:r>
            <a:r>
              <a:rPr lang="en-IN" sz="1500" i="0" dirty="0">
                <a:solidFill>
                  <a:srgbClr val="333333"/>
                </a:solidFill>
                <a:effectLst/>
              </a:rPr>
              <a:t>Car rent system</a:t>
            </a:r>
            <a:r>
              <a:rPr lang="en-US" sz="1500" b="0" dirty="0">
                <a:solidFill>
                  <a:srgbClr val="333333"/>
                </a:solidFill>
              </a:rPr>
              <a:t> : </a:t>
            </a:r>
            <a:r>
              <a:rPr lang="en-IN" sz="1500" b="0" dirty="0"/>
              <a:t>Israel Hirshberg, </a:t>
            </a:r>
            <a:r>
              <a:rPr lang="en-IN" sz="1500" b="0" dirty="0" err="1"/>
              <a:t>Petach</a:t>
            </a:r>
            <a:r>
              <a:rPr lang="en-IN" sz="1500" b="0" dirty="0"/>
              <a:t> </a:t>
            </a:r>
            <a:r>
              <a:rPr lang="en-IN" sz="1500" b="0" dirty="0" err="1"/>
              <a:t>Tikva</a:t>
            </a:r>
            <a:r>
              <a:rPr lang="en-IN" sz="1500" b="0" dirty="0"/>
              <a:t>, Israel </a:t>
            </a:r>
            <a:endParaRPr lang="en-IN" sz="1500" b="0" i="0" dirty="0">
              <a:solidFill>
                <a:srgbClr val="333333"/>
              </a:solidFill>
              <a:effectLst/>
            </a:endParaRPr>
          </a:p>
        </p:txBody>
      </p:sp>
    </p:spTree>
    <p:extLst>
      <p:ext uri="{BB962C8B-B14F-4D97-AF65-F5344CB8AC3E}">
        <p14:creationId xmlns:p14="http://schemas.microsoft.com/office/powerpoint/2010/main" val="379216057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2526924-84D3-45FB-A5FE-62D8FCBF53B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C2A6256-1DD0-4E4B-A8B3-9A711B4DBE0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8768" y="2130218"/>
            <a:ext cx="11153231" cy="472778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1760540-185E-4652-BFD2-9B362EF3BC9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96641"/>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54B67AC-D734-40AF-964E-CDDF43E8FBAE}"/>
              </a:ext>
            </a:extLst>
          </p:cNvPr>
          <p:cNvSpPr>
            <a:spLocks noGrp="1"/>
          </p:cNvSpPr>
          <p:nvPr>
            <p:ph type="title"/>
          </p:nvPr>
        </p:nvSpPr>
        <p:spPr>
          <a:xfrm>
            <a:off x="1535371" y="1044054"/>
            <a:ext cx="10013709" cy="1030360"/>
          </a:xfrm>
        </p:spPr>
        <p:txBody>
          <a:bodyPr>
            <a:normAutofit/>
          </a:bodyPr>
          <a:lstStyle/>
          <a:p>
            <a:r>
              <a:rPr lang="en-IN" dirty="0">
                <a:solidFill>
                  <a:schemeClr val="bg1"/>
                </a:solidFill>
              </a:rPr>
              <a:t>EXISTING SYSTEM</a:t>
            </a:r>
          </a:p>
        </p:txBody>
      </p:sp>
      <p:sp>
        <p:nvSpPr>
          <p:cNvPr id="14" name="Rectangle 13">
            <a:extLst>
              <a:ext uri="{FF2B5EF4-FFF2-40B4-BE49-F238E27FC236}">
                <a16:creationId xmlns:a16="http://schemas.microsoft.com/office/drawing/2014/main" id="{729789F4-85C1-41A0-83EB-992E22210CB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962423"/>
            <a:ext cx="1006766" cy="12161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D9D367D-6DD2-4A7C-8918-0DCAC297559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8966D32-325C-424C-AC6B-D056022607F1}"/>
              </a:ext>
            </a:extLst>
          </p:cNvPr>
          <p:cNvSpPr>
            <a:spLocks noGrp="1"/>
          </p:cNvSpPr>
          <p:nvPr>
            <p:ph idx="1"/>
          </p:nvPr>
        </p:nvSpPr>
        <p:spPr>
          <a:xfrm>
            <a:off x="1535371" y="2702257"/>
            <a:ext cx="9935571" cy="3426158"/>
          </a:xfrm>
        </p:spPr>
        <p:txBody>
          <a:bodyPr anchor="t">
            <a:normAutofit/>
          </a:bodyPr>
          <a:lstStyle/>
          <a:p>
            <a:pPr marL="285750" indent="-285750" algn="just">
              <a:buFont typeface="Arial" panose="020B0604020202020204" pitchFamily="34" charset="0"/>
              <a:buChar char="•"/>
            </a:pPr>
            <a:r>
              <a:rPr lang="en-US" sz="1500" b="0" dirty="0">
                <a:effectLst/>
                <a:ea typeface="SimSun" panose="02010600030101010101" pitchFamily="2" charset="-122"/>
              </a:rPr>
              <a:t>In the existing system the rental price was calculated based on kilometers from source to destination. </a:t>
            </a:r>
          </a:p>
          <a:p>
            <a:pPr marL="285750" indent="-285750" algn="just">
              <a:buFont typeface="Arial" panose="020B0604020202020204" pitchFamily="34" charset="0"/>
              <a:buChar char="•"/>
            </a:pPr>
            <a:r>
              <a:rPr lang="en-US" sz="1500" b="0" dirty="0">
                <a:effectLst/>
                <a:ea typeface="SimSun" panose="02010600030101010101" pitchFamily="2" charset="-122"/>
              </a:rPr>
              <a:t>If the car is driven above the defined kilometer limit, then we have to pay extra price for each kilometer we drive. </a:t>
            </a:r>
          </a:p>
          <a:p>
            <a:pPr marL="285750" indent="-285750" algn="just">
              <a:buFont typeface="Arial" panose="020B0604020202020204" pitchFamily="34" charset="0"/>
              <a:buChar char="•"/>
            </a:pPr>
            <a:r>
              <a:rPr lang="en-US" sz="1500" b="0" dirty="0">
                <a:effectLst/>
                <a:ea typeface="SimSun" panose="02010600030101010101" pitchFamily="2" charset="-122"/>
              </a:rPr>
              <a:t>Also, mostly the car will be driven by a driver who has separate fare for waiting </a:t>
            </a:r>
            <a:r>
              <a:rPr lang="en-US" sz="1500" b="0" dirty="0">
                <a:ea typeface="SimSun" panose="02010600030101010101" pitchFamily="2" charset="-122"/>
              </a:rPr>
              <a:t>and night stay </a:t>
            </a:r>
            <a:r>
              <a:rPr lang="en-US" sz="1500" b="0" dirty="0">
                <a:effectLst/>
                <a:ea typeface="SimSun" panose="02010600030101010101" pitchFamily="2" charset="-122"/>
              </a:rPr>
              <a:t>excluding the total rental charge.</a:t>
            </a:r>
            <a:endParaRPr lang="en-IN" sz="1500" b="0" dirty="0"/>
          </a:p>
        </p:txBody>
      </p:sp>
    </p:spTree>
    <p:extLst>
      <p:ext uri="{BB962C8B-B14F-4D97-AF65-F5344CB8AC3E}">
        <p14:creationId xmlns:p14="http://schemas.microsoft.com/office/powerpoint/2010/main" val="271462681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2526924-84D3-45FB-A5FE-62D8FCBF53B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C2A6256-1DD0-4E4B-A8B3-9A711B4DBE0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8768" y="2130218"/>
            <a:ext cx="11153231" cy="472778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1760540-185E-4652-BFD2-9B362EF3BC9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96641"/>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661E486-4213-4996-A6E8-A9EB3ADEC4C6}"/>
              </a:ext>
            </a:extLst>
          </p:cNvPr>
          <p:cNvSpPr>
            <a:spLocks noGrp="1"/>
          </p:cNvSpPr>
          <p:nvPr>
            <p:ph type="title"/>
          </p:nvPr>
        </p:nvSpPr>
        <p:spPr>
          <a:xfrm>
            <a:off x="1535371" y="1044054"/>
            <a:ext cx="10013709" cy="1030360"/>
          </a:xfrm>
        </p:spPr>
        <p:txBody>
          <a:bodyPr>
            <a:normAutofit/>
          </a:bodyPr>
          <a:lstStyle/>
          <a:p>
            <a:r>
              <a:rPr lang="en-IN" dirty="0">
                <a:solidFill>
                  <a:schemeClr val="bg1"/>
                </a:solidFill>
              </a:rPr>
              <a:t>PROPOSED SYSTEM</a:t>
            </a:r>
          </a:p>
        </p:txBody>
      </p:sp>
      <p:sp>
        <p:nvSpPr>
          <p:cNvPr id="14" name="Rectangle 13">
            <a:extLst>
              <a:ext uri="{FF2B5EF4-FFF2-40B4-BE49-F238E27FC236}">
                <a16:creationId xmlns:a16="http://schemas.microsoft.com/office/drawing/2014/main" id="{729789F4-85C1-41A0-83EB-992E22210CB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962423"/>
            <a:ext cx="1006766" cy="12161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D9D367D-6DD2-4A7C-8918-0DCAC297559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0FEA5DF-EE8B-4607-9EFE-C68AE70B3D4A}"/>
              </a:ext>
            </a:extLst>
          </p:cNvPr>
          <p:cNvSpPr>
            <a:spLocks noGrp="1"/>
          </p:cNvSpPr>
          <p:nvPr>
            <p:ph idx="1"/>
          </p:nvPr>
        </p:nvSpPr>
        <p:spPr>
          <a:xfrm>
            <a:off x="1535371" y="2702257"/>
            <a:ext cx="9935571" cy="3426158"/>
          </a:xfrm>
        </p:spPr>
        <p:txBody>
          <a:bodyPr anchor="t">
            <a:normAutofit/>
          </a:bodyPr>
          <a:lstStyle/>
          <a:p>
            <a:pPr marL="285750" indent="-285750" algn="just">
              <a:buFont typeface="Arial" panose="020B0604020202020204" pitchFamily="34" charset="0"/>
              <a:buChar char="•"/>
            </a:pPr>
            <a:r>
              <a:rPr lang="en-US" sz="1500" b="0" dirty="0">
                <a:solidFill>
                  <a:srgbClr val="202124"/>
                </a:solidFill>
                <a:effectLst/>
                <a:ea typeface="SimSun" panose="02010600030101010101" pitchFamily="2" charset="-122"/>
                <a:cs typeface="Times New Roman" panose="02020603050405020304" pitchFamily="18" charset="0"/>
              </a:rPr>
              <a:t>In our proposed vehicle rental system, we are going to introduce online booking of vehicle based on number of days instead of using kilometers. Therefore, the customers need not to be worried about the kilometers and the extra costs. </a:t>
            </a:r>
          </a:p>
          <a:p>
            <a:pPr marL="285750" indent="-285750" algn="just">
              <a:buFont typeface="Arial" panose="020B0604020202020204" pitchFamily="34" charset="0"/>
              <a:buChar char="•"/>
            </a:pPr>
            <a:r>
              <a:rPr lang="en-US" sz="1500" b="0" dirty="0">
                <a:solidFill>
                  <a:srgbClr val="202124"/>
                </a:solidFill>
                <a:effectLst/>
                <a:ea typeface="SimSun" panose="02010600030101010101" pitchFamily="2" charset="-122"/>
                <a:cs typeface="Times New Roman" panose="02020603050405020304" pitchFamily="18" charset="0"/>
              </a:rPr>
              <a:t>In case if the duration is less than a day then rental price will be based on number of hours. </a:t>
            </a:r>
          </a:p>
          <a:p>
            <a:pPr marL="285750" indent="-285750" algn="just">
              <a:buFont typeface="Arial" panose="020B0604020202020204" pitchFamily="34" charset="0"/>
              <a:buChar char="•"/>
            </a:pPr>
            <a:r>
              <a:rPr lang="en-US" sz="1500" b="0" dirty="0">
                <a:solidFill>
                  <a:srgbClr val="202124"/>
                </a:solidFill>
                <a:effectLst/>
                <a:ea typeface="SimSun" panose="02010600030101010101" pitchFamily="2" charset="-122"/>
                <a:cs typeface="Times New Roman" panose="02020603050405020304" pitchFamily="18" charset="0"/>
              </a:rPr>
              <a:t>Also, a particular amount is given to the owner for safety of vehicles on the day of renting. If the vehicle is returned as given without any damages, that amount will be completely refunded.</a:t>
            </a:r>
            <a:endParaRPr lang="en-IN" sz="1500" b="0" dirty="0">
              <a:effectLst/>
              <a:ea typeface="SimSu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374884001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2526924-84D3-45FB-A5FE-62D8FCBF53B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C2A6256-1DD0-4E4B-A8B3-9A711B4DBE0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8768" y="2130218"/>
            <a:ext cx="11153231" cy="472778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1760540-185E-4652-BFD2-9B362EF3BC9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96641"/>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F1B3025-7A30-47B6-8175-398F2CE63B4E}"/>
              </a:ext>
            </a:extLst>
          </p:cNvPr>
          <p:cNvSpPr>
            <a:spLocks noGrp="1"/>
          </p:cNvSpPr>
          <p:nvPr>
            <p:ph type="title"/>
          </p:nvPr>
        </p:nvSpPr>
        <p:spPr>
          <a:xfrm>
            <a:off x="1535371" y="1044054"/>
            <a:ext cx="10013709" cy="1030360"/>
          </a:xfrm>
        </p:spPr>
        <p:txBody>
          <a:bodyPr>
            <a:normAutofit/>
          </a:bodyPr>
          <a:lstStyle/>
          <a:p>
            <a:r>
              <a:rPr lang="en-IN" dirty="0">
                <a:solidFill>
                  <a:schemeClr val="bg1"/>
                </a:solidFill>
              </a:rPr>
              <a:t>SOFTWARE REQUIREMENTS</a:t>
            </a:r>
          </a:p>
        </p:txBody>
      </p:sp>
      <p:sp>
        <p:nvSpPr>
          <p:cNvPr id="14" name="Rectangle 13">
            <a:extLst>
              <a:ext uri="{FF2B5EF4-FFF2-40B4-BE49-F238E27FC236}">
                <a16:creationId xmlns:a16="http://schemas.microsoft.com/office/drawing/2014/main" id="{729789F4-85C1-41A0-83EB-992E22210CB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962423"/>
            <a:ext cx="1006766" cy="12161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D9D367D-6DD2-4A7C-8918-0DCAC297559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3BC4A6D-A274-491D-AEB1-1BEEF5D3C2F9}"/>
              </a:ext>
            </a:extLst>
          </p:cNvPr>
          <p:cNvSpPr>
            <a:spLocks noGrp="1"/>
          </p:cNvSpPr>
          <p:nvPr>
            <p:ph idx="1"/>
          </p:nvPr>
        </p:nvSpPr>
        <p:spPr>
          <a:xfrm>
            <a:off x="1535371" y="2702257"/>
            <a:ext cx="9935571" cy="3426158"/>
          </a:xfrm>
        </p:spPr>
        <p:txBody>
          <a:bodyPr anchor="t">
            <a:noAutofit/>
          </a:bodyPr>
          <a:lstStyle/>
          <a:p>
            <a:pPr>
              <a:lnSpc>
                <a:spcPct val="115000"/>
              </a:lnSpc>
              <a:spcAft>
                <a:spcPts val="1000"/>
              </a:spcAft>
            </a:pPr>
            <a:r>
              <a:rPr lang="en-US" sz="1500" dirty="0">
                <a:effectLst/>
                <a:ea typeface="SimSun" panose="02010600030101010101" pitchFamily="2" charset="-122"/>
                <a:cs typeface="Times New Roman" panose="02020603050405020304" pitchFamily="18" charset="0"/>
              </a:rPr>
              <a:t>Client side: </a:t>
            </a:r>
          </a:p>
          <a:p>
            <a:pPr marL="285750" indent="-285750">
              <a:lnSpc>
                <a:spcPct val="115000"/>
              </a:lnSpc>
              <a:spcAft>
                <a:spcPts val="1000"/>
              </a:spcAft>
              <a:buFont typeface="Arial" panose="020B0604020202020204" pitchFamily="34" charset="0"/>
              <a:buChar char="•"/>
            </a:pPr>
            <a:r>
              <a:rPr lang="en-US" sz="1500" b="0" dirty="0">
                <a:effectLst/>
                <a:ea typeface="SimSun" panose="02010600030101010101" pitchFamily="2" charset="-122"/>
                <a:cs typeface="Times New Roman" panose="02020603050405020304" pitchFamily="18" charset="0"/>
              </a:rPr>
              <a:t>Web browser – Chrome or any latest web browser</a:t>
            </a:r>
            <a:endParaRPr lang="en-IN" sz="1500" b="0" dirty="0">
              <a:ea typeface="SimSun" panose="02010600030101010101" pitchFamily="2" charset="-122"/>
              <a:cs typeface="Times New Roman" panose="02020603050405020304" pitchFamily="18" charset="0"/>
            </a:endParaRPr>
          </a:p>
          <a:p>
            <a:pPr marL="285750" indent="-285750">
              <a:lnSpc>
                <a:spcPct val="115000"/>
              </a:lnSpc>
              <a:spcAft>
                <a:spcPts val="1000"/>
              </a:spcAft>
              <a:buFont typeface="Arial" panose="020B0604020202020204" pitchFamily="34" charset="0"/>
              <a:buChar char="•"/>
            </a:pPr>
            <a:r>
              <a:rPr lang="en-US" sz="1500" b="0" dirty="0">
                <a:effectLst/>
                <a:ea typeface="SimSun" panose="02010600030101010101" pitchFamily="2" charset="-122"/>
                <a:cs typeface="Times New Roman" panose="02020603050405020304" pitchFamily="18" charset="0"/>
              </a:rPr>
              <a:t>Operating system – Windows 7 or any equivalent OS</a:t>
            </a:r>
            <a:endParaRPr lang="en-IN" sz="1500" b="0" dirty="0">
              <a:effectLst/>
              <a:ea typeface="SimSun" panose="02010600030101010101" pitchFamily="2" charset="-122"/>
              <a:cs typeface="Times New Roman" panose="02020603050405020304" pitchFamily="18" charset="0"/>
            </a:endParaRPr>
          </a:p>
          <a:p>
            <a:pPr>
              <a:lnSpc>
                <a:spcPct val="115000"/>
              </a:lnSpc>
              <a:spcAft>
                <a:spcPts val="1000"/>
              </a:spcAft>
            </a:pPr>
            <a:r>
              <a:rPr lang="en-US" sz="1500" dirty="0">
                <a:effectLst/>
                <a:ea typeface="SimSun" panose="02010600030101010101" pitchFamily="2" charset="-122"/>
                <a:cs typeface="Times New Roman" panose="02020603050405020304" pitchFamily="18" charset="0"/>
              </a:rPr>
              <a:t>Server side:</a:t>
            </a:r>
            <a:endParaRPr lang="en-IN" sz="1500" dirty="0">
              <a:effectLst/>
              <a:ea typeface="SimSun" panose="02010600030101010101" pitchFamily="2" charset="-122"/>
              <a:cs typeface="Times New Roman" panose="02020603050405020304" pitchFamily="18" charset="0"/>
            </a:endParaRPr>
          </a:p>
          <a:p>
            <a:pPr marL="285750" indent="-285750">
              <a:lnSpc>
                <a:spcPct val="115000"/>
              </a:lnSpc>
              <a:spcAft>
                <a:spcPts val="1000"/>
              </a:spcAft>
              <a:buFont typeface="Arial" panose="020B0604020202020204" pitchFamily="34" charset="0"/>
              <a:buChar char="•"/>
            </a:pPr>
            <a:r>
              <a:rPr lang="en-US" sz="1500" b="0" dirty="0">
                <a:effectLst/>
                <a:ea typeface="SimSun" panose="02010600030101010101" pitchFamily="2" charset="-122"/>
                <a:cs typeface="Times New Roman" panose="02020603050405020304" pitchFamily="18" charset="0"/>
              </a:rPr>
              <a:t>Web browser – Chrome or any latest web browser</a:t>
            </a:r>
            <a:endParaRPr lang="en-IN" sz="1500" b="0" dirty="0">
              <a:ea typeface="SimSun" panose="02010600030101010101" pitchFamily="2" charset="-122"/>
              <a:cs typeface="Times New Roman" panose="02020603050405020304" pitchFamily="18" charset="0"/>
            </a:endParaRPr>
          </a:p>
          <a:p>
            <a:pPr marL="285750" indent="-285750">
              <a:lnSpc>
                <a:spcPct val="115000"/>
              </a:lnSpc>
              <a:spcAft>
                <a:spcPts val="1000"/>
              </a:spcAft>
              <a:buFont typeface="Arial" panose="020B0604020202020204" pitchFamily="34" charset="0"/>
              <a:buChar char="•"/>
            </a:pPr>
            <a:r>
              <a:rPr lang="en-US" sz="1500" b="0" dirty="0">
                <a:effectLst/>
                <a:ea typeface="SimSun" panose="02010600030101010101" pitchFamily="2" charset="-122"/>
                <a:cs typeface="Times New Roman" panose="02020603050405020304" pitchFamily="18" charset="0"/>
              </a:rPr>
              <a:t>Database server – XAMPP and MS SQL Server</a:t>
            </a:r>
            <a:endParaRPr lang="en-IN" sz="1500" b="0" dirty="0">
              <a:effectLst/>
              <a:ea typeface="SimSun" panose="02010600030101010101" pitchFamily="2" charset="-122"/>
              <a:cs typeface="Times New Roman" panose="02020603050405020304" pitchFamily="18" charset="0"/>
            </a:endParaRPr>
          </a:p>
          <a:p>
            <a:pPr marL="285750" indent="-285750">
              <a:lnSpc>
                <a:spcPct val="115000"/>
              </a:lnSpc>
              <a:spcAft>
                <a:spcPts val="1000"/>
              </a:spcAft>
              <a:buFont typeface="Arial" panose="020B0604020202020204" pitchFamily="34" charset="0"/>
              <a:buChar char="•"/>
            </a:pPr>
            <a:r>
              <a:rPr lang="en-US" sz="1500" b="0" dirty="0">
                <a:effectLst/>
                <a:ea typeface="SimSun" panose="02010600030101010101" pitchFamily="2" charset="-122"/>
                <a:cs typeface="Times New Roman" panose="02020603050405020304" pitchFamily="18" charset="0"/>
              </a:rPr>
              <a:t>Operating system – Windows 7 or any equivalent OS</a:t>
            </a:r>
          </a:p>
          <a:p>
            <a:pPr marL="285750" indent="-285750">
              <a:lnSpc>
                <a:spcPct val="115000"/>
              </a:lnSpc>
              <a:spcAft>
                <a:spcPts val="1000"/>
              </a:spcAft>
              <a:buFont typeface="Arial" panose="020B0604020202020204" pitchFamily="34" charset="0"/>
              <a:buChar char="•"/>
            </a:pPr>
            <a:r>
              <a:rPr lang="en-US" sz="1500" b="0" dirty="0">
                <a:ea typeface="SimSun" panose="02010600030101010101" pitchFamily="2" charset="-122"/>
                <a:cs typeface="Times New Roman" panose="02020603050405020304" pitchFamily="18" charset="0"/>
              </a:rPr>
              <a:t>Languages Used – HTML , PHP , CSS</a:t>
            </a:r>
            <a:endParaRPr lang="en-IN" sz="1500" b="0" dirty="0">
              <a:effectLst/>
              <a:ea typeface="SimSun" panose="02010600030101010101" pitchFamily="2" charset="-122"/>
              <a:cs typeface="Times New Roman" panose="02020603050405020304" pitchFamily="18" charset="0"/>
            </a:endParaRPr>
          </a:p>
          <a:p>
            <a:endParaRPr lang="en-IN" sz="1500" b="0" dirty="0"/>
          </a:p>
        </p:txBody>
      </p:sp>
    </p:spTree>
    <p:extLst>
      <p:ext uri="{BB962C8B-B14F-4D97-AF65-F5344CB8AC3E}">
        <p14:creationId xmlns:p14="http://schemas.microsoft.com/office/powerpoint/2010/main" val="150148560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2526924-84D3-45FB-A5FE-62D8FCBF53B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C2A6256-1DD0-4E4B-A8B3-9A711B4DBE0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8768" y="2130218"/>
            <a:ext cx="11153231" cy="472778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1760540-185E-4652-BFD2-9B362EF3BC9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96641"/>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11E9CE9-DCE2-4C4E-AB87-B71EA7E99465}"/>
              </a:ext>
            </a:extLst>
          </p:cNvPr>
          <p:cNvSpPr>
            <a:spLocks noGrp="1"/>
          </p:cNvSpPr>
          <p:nvPr>
            <p:ph type="title"/>
          </p:nvPr>
        </p:nvSpPr>
        <p:spPr>
          <a:xfrm>
            <a:off x="1535371" y="1044054"/>
            <a:ext cx="10013709" cy="1030360"/>
          </a:xfrm>
        </p:spPr>
        <p:txBody>
          <a:bodyPr>
            <a:normAutofit/>
          </a:bodyPr>
          <a:lstStyle/>
          <a:p>
            <a:r>
              <a:rPr lang="en-IN" dirty="0">
                <a:solidFill>
                  <a:schemeClr val="bg1"/>
                </a:solidFill>
              </a:rPr>
              <a:t>HARDWARE REQUIREMENTS</a:t>
            </a:r>
          </a:p>
        </p:txBody>
      </p:sp>
      <p:sp>
        <p:nvSpPr>
          <p:cNvPr id="14" name="Rectangle 13">
            <a:extLst>
              <a:ext uri="{FF2B5EF4-FFF2-40B4-BE49-F238E27FC236}">
                <a16:creationId xmlns:a16="http://schemas.microsoft.com/office/drawing/2014/main" id="{729789F4-85C1-41A0-83EB-992E22210CB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962423"/>
            <a:ext cx="1006766" cy="12161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D9D367D-6DD2-4A7C-8918-0DCAC297559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094EAF7-DD93-4409-9996-41AAFE2E0083}"/>
              </a:ext>
            </a:extLst>
          </p:cNvPr>
          <p:cNvSpPr>
            <a:spLocks noGrp="1"/>
          </p:cNvSpPr>
          <p:nvPr>
            <p:ph idx="1"/>
          </p:nvPr>
        </p:nvSpPr>
        <p:spPr>
          <a:xfrm>
            <a:off x="1535371" y="2702257"/>
            <a:ext cx="9935571" cy="3426158"/>
          </a:xfrm>
        </p:spPr>
        <p:txBody>
          <a:bodyPr anchor="t">
            <a:noAutofit/>
          </a:bodyPr>
          <a:lstStyle/>
          <a:p>
            <a:pPr>
              <a:lnSpc>
                <a:spcPct val="115000"/>
              </a:lnSpc>
              <a:spcAft>
                <a:spcPts val="1000"/>
              </a:spcAft>
            </a:pPr>
            <a:r>
              <a:rPr lang="en-US" sz="1500" dirty="0">
                <a:effectLst/>
                <a:ea typeface="SimSun" panose="02010600030101010101" pitchFamily="2" charset="-122"/>
                <a:cs typeface="Times New Roman" panose="02020603050405020304" pitchFamily="18" charset="0"/>
              </a:rPr>
              <a:t>Client side:</a:t>
            </a:r>
            <a:endParaRPr lang="en-IN" sz="1500" dirty="0">
              <a:effectLst/>
              <a:ea typeface="SimSun" panose="02010600030101010101" pitchFamily="2" charset="-122"/>
              <a:cs typeface="Times New Roman" panose="02020603050405020304" pitchFamily="18" charset="0"/>
            </a:endParaRPr>
          </a:p>
          <a:p>
            <a:pPr marL="285750" indent="-285750">
              <a:lnSpc>
                <a:spcPct val="115000"/>
              </a:lnSpc>
              <a:spcAft>
                <a:spcPts val="1000"/>
              </a:spcAft>
              <a:buFont typeface="Arial" panose="020B0604020202020204" pitchFamily="34" charset="0"/>
              <a:buChar char="•"/>
            </a:pPr>
            <a:r>
              <a:rPr lang="en-US" sz="1500" b="0" dirty="0">
                <a:effectLst/>
                <a:ea typeface="SimSun" panose="02010600030101010101" pitchFamily="2" charset="-122"/>
                <a:cs typeface="Times New Roman" panose="02020603050405020304" pitchFamily="18" charset="0"/>
              </a:rPr>
              <a:t>RAM – </a:t>
            </a:r>
            <a:r>
              <a:rPr lang="en-IN" sz="1500" b="0" dirty="0">
                <a:effectLst/>
                <a:ea typeface="SimSun" panose="02010600030101010101" pitchFamily="2" charset="-122"/>
                <a:cs typeface="Times New Roman" panose="02020603050405020304" pitchFamily="18" charset="0"/>
              </a:rPr>
              <a:t>1 GB</a:t>
            </a:r>
            <a:endParaRPr lang="en-IN" sz="1500" b="0" dirty="0">
              <a:ea typeface="SimSun" panose="02010600030101010101" pitchFamily="2" charset="-122"/>
              <a:cs typeface="Times New Roman" panose="02020603050405020304" pitchFamily="18" charset="0"/>
            </a:endParaRPr>
          </a:p>
          <a:p>
            <a:pPr marL="285750" indent="-285750">
              <a:lnSpc>
                <a:spcPct val="115000"/>
              </a:lnSpc>
              <a:spcAft>
                <a:spcPts val="1000"/>
              </a:spcAft>
              <a:buFont typeface="Arial" panose="020B0604020202020204" pitchFamily="34" charset="0"/>
              <a:buChar char="•"/>
            </a:pPr>
            <a:r>
              <a:rPr lang="en-US" sz="1500" b="0" dirty="0">
                <a:effectLst/>
                <a:ea typeface="SimSun" panose="02010600030101010101" pitchFamily="2" charset="-122"/>
                <a:cs typeface="Times New Roman" panose="02020603050405020304" pitchFamily="18" charset="0"/>
              </a:rPr>
              <a:t>Hard disk – 1 GB</a:t>
            </a:r>
            <a:endParaRPr lang="en-IN" sz="1500" b="0" dirty="0">
              <a:effectLst/>
              <a:ea typeface="SimSun" panose="02010600030101010101" pitchFamily="2" charset="-122"/>
              <a:cs typeface="Times New Roman" panose="02020603050405020304" pitchFamily="18" charset="0"/>
            </a:endParaRPr>
          </a:p>
          <a:p>
            <a:pPr marL="285750" indent="-285750" algn="just">
              <a:lnSpc>
                <a:spcPct val="115000"/>
              </a:lnSpc>
              <a:spcAft>
                <a:spcPts val="1000"/>
              </a:spcAft>
              <a:buFont typeface="Arial" panose="020B0604020202020204" pitchFamily="34" charset="0"/>
              <a:buChar char="•"/>
            </a:pPr>
            <a:r>
              <a:rPr lang="en-US" sz="1500" b="0" dirty="0">
                <a:effectLst/>
                <a:ea typeface="SimSun" panose="02010600030101010101" pitchFamily="2" charset="-122"/>
                <a:cs typeface="Times New Roman" panose="02020603050405020304" pitchFamily="18" charset="0"/>
              </a:rPr>
              <a:t>Processor – 1.0 GHZ or above</a:t>
            </a:r>
            <a:endParaRPr lang="en-IN" sz="1500" b="0" dirty="0">
              <a:effectLst/>
              <a:ea typeface="SimSun" panose="02010600030101010101" pitchFamily="2" charset="-122"/>
              <a:cs typeface="Times New Roman" panose="02020603050405020304" pitchFamily="18" charset="0"/>
            </a:endParaRPr>
          </a:p>
          <a:p>
            <a:pPr>
              <a:lnSpc>
                <a:spcPct val="115000"/>
              </a:lnSpc>
              <a:spcAft>
                <a:spcPts val="1000"/>
              </a:spcAft>
            </a:pPr>
            <a:r>
              <a:rPr lang="en-US" sz="1500" dirty="0">
                <a:effectLst/>
                <a:ea typeface="SimSun" panose="02010600030101010101" pitchFamily="2" charset="-122"/>
                <a:cs typeface="Times New Roman" panose="02020603050405020304" pitchFamily="18" charset="0"/>
              </a:rPr>
              <a:t>Server side:</a:t>
            </a:r>
            <a:endParaRPr lang="en-IN" sz="1500" dirty="0">
              <a:effectLst/>
              <a:ea typeface="SimSun" panose="02010600030101010101" pitchFamily="2" charset="-122"/>
              <a:cs typeface="Times New Roman" panose="02020603050405020304" pitchFamily="18" charset="0"/>
            </a:endParaRPr>
          </a:p>
          <a:p>
            <a:pPr marL="285750" indent="-285750">
              <a:lnSpc>
                <a:spcPct val="115000"/>
              </a:lnSpc>
              <a:spcAft>
                <a:spcPts val="1000"/>
              </a:spcAft>
              <a:buFont typeface="Arial" panose="020B0604020202020204" pitchFamily="34" charset="0"/>
              <a:buChar char="•"/>
            </a:pPr>
            <a:r>
              <a:rPr lang="en-US" sz="1500" b="0" dirty="0">
                <a:effectLst/>
                <a:ea typeface="SimSun" panose="02010600030101010101" pitchFamily="2" charset="-122"/>
                <a:cs typeface="Times New Roman" panose="02020603050405020304" pitchFamily="18" charset="0"/>
              </a:rPr>
              <a:t>RAM – 8 GB</a:t>
            </a:r>
            <a:endParaRPr lang="en-IN" sz="1500" b="0" dirty="0">
              <a:effectLst/>
              <a:ea typeface="SimSun" panose="02010600030101010101" pitchFamily="2" charset="-122"/>
              <a:cs typeface="Times New Roman" panose="02020603050405020304" pitchFamily="18" charset="0"/>
            </a:endParaRPr>
          </a:p>
          <a:p>
            <a:pPr marL="285750" indent="-285750">
              <a:lnSpc>
                <a:spcPct val="115000"/>
              </a:lnSpc>
              <a:spcAft>
                <a:spcPts val="1000"/>
              </a:spcAft>
              <a:buFont typeface="Arial" panose="020B0604020202020204" pitchFamily="34" charset="0"/>
              <a:buChar char="•"/>
            </a:pPr>
            <a:r>
              <a:rPr lang="en-US" sz="1500" b="0" dirty="0">
                <a:effectLst/>
                <a:ea typeface="SimSun" panose="02010600030101010101" pitchFamily="2" charset="-122"/>
                <a:cs typeface="Times New Roman" panose="02020603050405020304" pitchFamily="18" charset="0"/>
              </a:rPr>
              <a:t>Hard disk – 30 GB</a:t>
            </a:r>
            <a:endParaRPr lang="en-IN" sz="1500" b="0" dirty="0">
              <a:effectLst/>
              <a:ea typeface="SimSun" panose="02010600030101010101" pitchFamily="2" charset="-122"/>
              <a:cs typeface="Times New Roman" panose="02020603050405020304" pitchFamily="18" charset="0"/>
            </a:endParaRPr>
          </a:p>
          <a:p>
            <a:pPr marL="285750" indent="-285750">
              <a:lnSpc>
                <a:spcPct val="115000"/>
              </a:lnSpc>
              <a:spcAft>
                <a:spcPts val="1000"/>
              </a:spcAft>
              <a:buFont typeface="Arial" panose="020B0604020202020204" pitchFamily="34" charset="0"/>
              <a:buChar char="•"/>
            </a:pPr>
            <a:r>
              <a:rPr lang="en-US" sz="1500" b="0" dirty="0">
                <a:effectLst/>
                <a:ea typeface="SimSun" panose="02010600030101010101" pitchFamily="2" charset="-122"/>
                <a:cs typeface="Times New Roman" panose="02020603050405020304" pitchFamily="18" charset="0"/>
              </a:rPr>
              <a:t>Processor -2.0 GHZ or above</a:t>
            </a:r>
            <a:endParaRPr lang="en-IN" sz="1500" b="0" dirty="0">
              <a:effectLst/>
              <a:ea typeface="SimSun" panose="02010600030101010101" pitchFamily="2" charset="-122"/>
              <a:cs typeface="Times New Roman" panose="02020603050405020304" pitchFamily="18" charset="0"/>
            </a:endParaRPr>
          </a:p>
          <a:p>
            <a:pPr>
              <a:lnSpc>
                <a:spcPct val="115000"/>
              </a:lnSpc>
              <a:spcAft>
                <a:spcPts val="1000"/>
              </a:spcAft>
            </a:pPr>
            <a:r>
              <a:rPr lang="en-US" sz="1500" b="0" dirty="0">
                <a:effectLst/>
                <a:ea typeface="SimSun" panose="02010600030101010101" pitchFamily="2" charset="-122"/>
                <a:cs typeface="Times New Roman" panose="02020603050405020304" pitchFamily="18" charset="0"/>
              </a:rPr>
              <a:t> </a:t>
            </a:r>
            <a:endParaRPr lang="en-IN" sz="1500" b="0" dirty="0">
              <a:effectLst/>
              <a:ea typeface="SimSun" panose="02010600030101010101" pitchFamily="2" charset="-122"/>
              <a:cs typeface="Times New Roman" panose="02020603050405020304" pitchFamily="18" charset="0"/>
            </a:endParaRPr>
          </a:p>
          <a:p>
            <a:endParaRPr lang="en-IN" sz="1500" b="0" dirty="0"/>
          </a:p>
        </p:txBody>
      </p:sp>
    </p:spTree>
    <p:extLst>
      <p:ext uri="{BB962C8B-B14F-4D97-AF65-F5344CB8AC3E}">
        <p14:creationId xmlns:p14="http://schemas.microsoft.com/office/powerpoint/2010/main" val="282582192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1ED69555-EE48-4B19-812B-4E1068DBF97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73754" y="0"/>
            <a:ext cx="4618246"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57">
            <a:extLst>
              <a:ext uri="{FF2B5EF4-FFF2-40B4-BE49-F238E27FC236}">
                <a16:creationId xmlns:a16="http://schemas.microsoft.com/office/drawing/2014/main" id="{57AEB73D-F521-4B19-820F-12DB6BCC840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456113" y="31750"/>
            <a:ext cx="0" cy="1588"/>
          </a:xfrm>
          <a:custGeom>
            <a:avLst/>
            <a:gdLst/>
            <a:ahLst/>
            <a:cxnLst/>
            <a:rect l="0" t="0" r="r" b="b"/>
            <a:pathLst>
              <a:path w="2" h="2">
                <a:moveTo>
                  <a:pt x="0" y="0"/>
                </a:moveTo>
                <a:lnTo>
                  <a:pt x="2" y="0"/>
                </a:lnTo>
                <a:lnTo>
                  <a:pt x="0" y="2"/>
                </a:lnTo>
                <a:lnTo>
                  <a:pt x="0" y="0"/>
                </a:lnTo>
                <a:close/>
              </a:path>
            </a:pathLst>
          </a:custGeom>
          <a:solidFill>
            <a:srgbClr val="30466D"/>
          </a:solidFill>
          <a:ln w="0">
            <a:solidFill>
              <a:srgbClr val="30466D"/>
            </a:solidFill>
            <a:prstDash val="solid"/>
            <a:round/>
            <a:headEnd/>
            <a:tailEnd/>
          </a:ln>
        </p:spPr>
      </p:sp>
      <p:sp>
        <p:nvSpPr>
          <p:cNvPr id="11" name="Rectangle 10">
            <a:extLst>
              <a:ext uri="{FF2B5EF4-FFF2-40B4-BE49-F238E27FC236}">
                <a16:creationId xmlns:a16="http://schemas.microsoft.com/office/drawing/2014/main" id="{6B72EEBA-3A5D-41CE-8465-A45A0F65674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101215"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12">
            <a:extLst>
              <a:ext uri="{FF2B5EF4-FFF2-40B4-BE49-F238E27FC236}">
                <a16:creationId xmlns:a16="http://schemas.microsoft.com/office/drawing/2014/main" id="{EA164D6B-6878-4B9F-A2D0-985D39B17B4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2A175829-70EA-4A6D-978C-4D0923059C3D}"/>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99696" y="-2"/>
            <a:ext cx="4392304" cy="1218429"/>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EE5D2B4A-3399-4CCF-A171-7F8B1BF5459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259253"/>
            <a:ext cx="640080" cy="436272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48F8051A-999C-4F38-985C-673617805A2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1238464"/>
            <a:ext cx="7201313" cy="440429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700423C-8E8F-4568-8A59-7837B20774A3}"/>
              </a:ext>
            </a:extLst>
          </p:cNvPr>
          <p:cNvSpPr>
            <a:spLocks noGrp="1"/>
          </p:cNvSpPr>
          <p:nvPr>
            <p:ph type="title"/>
          </p:nvPr>
        </p:nvSpPr>
        <p:spPr>
          <a:xfrm>
            <a:off x="1139589" y="1536751"/>
            <a:ext cx="6073254" cy="3807725"/>
          </a:xfrm>
        </p:spPr>
        <p:txBody>
          <a:bodyPr vert="horz" lIns="109728" tIns="109728" rIns="109728" bIns="91440" rtlCol="0" anchor="ctr">
            <a:normAutofit/>
          </a:bodyPr>
          <a:lstStyle/>
          <a:p>
            <a:pPr algn="ctr">
              <a:lnSpc>
                <a:spcPct val="125000"/>
              </a:lnSpc>
            </a:pPr>
            <a:r>
              <a:rPr lang="en-US" sz="4800" b="0" cap="all" dirty="0">
                <a:solidFill>
                  <a:schemeClr val="bg1"/>
                </a:solidFill>
              </a:rPr>
              <a:t>ARCHITECTURE DIAGRAM</a:t>
            </a:r>
          </a:p>
        </p:txBody>
      </p:sp>
      <p:sp>
        <p:nvSpPr>
          <p:cNvPr id="21" name="Rectangle 20">
            <a:extLst>
              <a:ext uri="{FF2B5EF4-FFF2-40B4-BE49-F238E27FC236}">
                <a16:creationId xmlns:a16="http://schemas.microsoft.com/office/drawing/2014/main" id="{985AAE23-FCB6-4663-907C-0110B0FDC58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5608879"/>
            <a:ext cx="7759826" cy="1249121"/>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91DF095C-665A-4B22-A777-D3196F49510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43063" y="1226851"/>
            <a:ext cx="4348937" cy="4427525"/>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BEA1DA1C-6CE0-4AE4-918F-CC0E685C5F0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99696" y="5631149"/>
            <a:ext cx="4392304" cy="122685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D5E389A3-2501-4131-8C64-1530AAF5FC9D}"/>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70965" y="0"/>
            <a:ext cx="64008"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8A001026-2FEF-483E-964D-67CD7E09614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5" y="1204578"/>
            <a:ext cx="1218895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FAEB196E-F444-432F-8790-88C18E667EA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5" y="5598792"/>
            <a:ext cx="1218895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619710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BD95827-FB77-480E-871D-DB3CBCAE287B}"/>
              </a:ext>
            </a:extLst>
          </p:cNvPr>
          <p:cNvPicPr/>
          <p:nvPr/>
        </p:nvPicPr>
        <p:blipFill>
          <a:blip r:embed="rId2">
            <a:extLst>
              <a:ext uri="{28A0092B-C50C-407E-A947-70E740481C1C}">
                <a14:useLocalDpi xmlns:a14="http://schemas.microsoft.com/office/drawing/2010/main" val="0"/>
              </a:ext>
            </a:extLst>
          </a:blip>
          <a:stretch>
            <a:fillRect/>
          </a:stretch>
        </p:blipFill>
        <p:spPr>
          <a:xfrm>
            <a:off x="1966912" y="276225"/>
            <a:ext cx="8258175" cy="6305550"/>
          </a:xfrm>
          <a:prstGeom prst="rect">
            <a:avLst/>
          </a:prstGeom>
        </p:spPr>
      </p:pic>
    </p:spTree>
    <p:extLst>
      <p:ext uri="{BB962C8B-B14F-4D97-AF65-F5344CB8AC3E}">
        <p14:creationId xmlns:p14="http://schemas.microsoft.com/office/powerpoint/2010/main" val="245291408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2526924-84D3-45FB-A5FE-62D8FCBF53B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C2A6256-1DD0-4E4B-A8B3-9A711B4DBE0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8768" y="2130218"/>
            <a:ext cx="11153231" cy="472778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1760540-185E-4652-BFD2-9B362EF3BC9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96641"/>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A77808F-E96D-4AC9-8561-78CA7752D235}"/>
              </a:ext>
            </a:extLst>
          </p:cNvPr>
          <p:cNvSpPr>
            <a:spLocks noGrp="1"/>
          </p:cNvSpPr>
          <p:nvPr>
            <p:ph type="title"/>
          </p:nvPr>
        </p:nvSpPr>
        <p:spPr>
          <a:xfrm>
            <a:off x="1535371" y="1044054"/>
            <a:ext cx="10013709" cy="1030360"/>
          </a:xfrm>
        </p:spPr>
        <p:txBody>
          <a:bodyPr>
            <a:normAutofit/>
          </a:bodyPr>
          <a:lstStyle/>
          <a:p>
            <a:r>
              <a:rPr lang="en-US" dirty="0">
                <a:solidFill>
                  <a:schemeClr val="bg1"/>
                </a:solidFill>
              </a:rPr>
              <a:t>PROBLEM STATEMENT</a:t>
            </a:r>
            <a:endParaRPr lang="en-IN" dirty="0">
              <a:solidFill>
                <a:schemeClr val="bg1"/>
              </a:solidFill>
            </a:endParaRPr>
          </a:p>
        </p:txBody>
      </p:sp>
      <p:sp>
        <p:nvSpPr>
          <p:cNvPr id="14" name="Rectangle 13">
            <a:extLst>
              <a:ext uri="{FF2B5EF4-FFF2-40B4-BE49-F238E27FC236}">
                <a16:creationId xmlns:a16="http://schemas.microsoft.com/office/drawing/2014/main" id="{729789F4-85C1-41A0-83EB-992E22210CB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962423"/>
            <a:ext cx="1006766" cy="12161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D9D367D-6DD2-4A7C-8918-0DCAC297559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6E0A2B8-55CB-44B2-81ED-F8E644EA0ECD}"/>
              </a:ext>
            </a:extLst>
          </p:cNvPr>
          <p:cNvSpPr>
            <a:spLocks noGrp="1"/>
          </p:cNvSpPr>
          <p:nvPr>
            <p:ph idx="1"/>
          </p:nvPr>
        </p:nvSpPr>
        <p:spPr>
          <a:xfrm>
            <a:off x="1535371" y="2702257"/>
            <a:ext cx="9935571" cy="3426158"/>
          </a:xfrm>
        </p:spPr>
        <p:txBody>
          <a:bodyPr anchor="t">
            <a:normAutofit fontScale="85000" lnSpcReduction="20000"/>
          </a:bodyPr>
          <a:lstStyle/>
          <a:p>
            <a:pPr marL="285750" indent="-285750" algn="just">
              <a:buFont typeface="Arial" panose="020B0604020202020204" pitchFamily="34" charset="0"/>
              <a:buChar char="•"/>
            </a:pPr>
            <a:r>
              <a:rPr lang="en-US" b="0" dirty="0"/>
              <a:t>Everyone buys vehicle for the convenience of traveling anywhere at anytime . For this reason, everyone considers vehicles as an asset but it’s not.</a:t>
            </a:r>
          </a:p>
          <a:p>
            <a:pPr marL="285750" indent="-285750" algn="just">
              <a:buFont typeface="Arial" panose="020B0604020202020204" pitchFamily="34" charset="0"/>
              <a:buChar char="•"/>
            </a:pPr>
            <a:r>
              <a:rPr lang="en-US" b="0" dirty="0"/>
              <a:t>A vehicle will depreciate 10% of its value immediately after we drove off from the showroom and 63% in the first five years. It needs proper maintenance at regular intervals to ensure proper working condition. </a:t>
            </a:r>
          </a:p>
          <a:p>
            <a:pPr marL="285750" indent="-285750" algn="just">
              <a:buFont typeface="Arial" panose="020B0604020202020204" pitchFamily="34" charset="0"/>
              <a:buChar char="•"/>
            </a:pPr>
            <a:r>
              <a:rPr lang="en-US" b="0" dirty="0"/>
              <a:t>We may have more vehicles in our home than we use, or we may see people having more vehicles than they need. </a:t>
            </a:r>
            <a:r>
              <a:rPr lang="en-IN" b="0" dirty="0"/>
              <a:t>Either it will be in a place remaining untouched being a waste of money or resell it for a lesser price. Clearly a vehicle  is a liability which loses its value over time. </a:t>
            </a:r>
          </a:p>
          <a:p>
            <a:pPr marL="285750" indent="-285750" algn="just">
              <a:buFont typeface="Arial" panose="020B0604020202020204" pitchFamily="34" charset="0"/>
              <a:buChar char="•"/>
            </a:pPr>
            <a:r>
              <a:rPr lang="en-IN" b="0" dirty="0"/>
              <a:t>But there is a way to turn our vehicle into an asset.</a:t>
            </a:r>
            <a:endParaRPr lang="en-US" b="0" dirty="0"/>
          </a:p>
        </p:txBody>
      </p:sp>
    </p:spTree>
    <p:extLst>
      <p:ext uri="{BB962C8B-B14F-4D97-AF65-F5344CB8AC3E}">
        <p14:creationId xmlns:p14="http://schemas.microsoft.com/office/powerpoint/2010/main" val="27816198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2526924-84D3-45FB-A5FE-62D8FCBF53B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C2A6256-1DD0-4E4B-A8B3-9A711B4DBE0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8768" y="2130218"/>
            <a:ext cx="11153231" cy="472778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1760540-185E-4652-BFD2-9B362EF3BC9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96641"/>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33CF49B-A155-4D40-ADE3-DB349B94DF2F}"/>
              </a:ext>
            </a:extLst>
          </p:cNvPr>
          <p:cNvSpPr>
            <a:spLocks noGrp="1"/>
          </p:cNvSpPr>
          <p:nvPr>
            <p:ph type="title"/>
          </p:nvPr>
        </p:nvSpPr>
        <p:spPr>
          <a:xfrm>
            <a:off x="1535371" y="1044054"/>
            <a:ext cx="10013709" cy="1030360"/>
          </a:xfrm>
        </p:spPr>
        <p:txBody>
          <a:bodyPr>
            <a:normAutofit/>
          </a:bodyPr>
          <a:lstStyle/>
          <a:p>
            <a:r>
              <a:rPr lang="en-IN" dirty="0">
                <a:solidFill>
                  <a:schemeClr val="bg1"/>
                </a:solidFill>
              </a:rPr>
              <a:t>MODULES</a:t>
            </a:r>
          </a:p>
        </p:txBody>
      </p:sp>
      <p:sp>
        <p:nvSpPr>
          <p:cNvPr id="14" name="Rectangle 13">
            <a:extLst>
              <a:ext uri="{FF2B5EF4-FFF2-40B4-BE49-F238E27FC236}">
                <a16:creationId xmlns:a16="http://schemas.microsoft.com/office/drawing/2014/main" id="{729789F4-85C1-41A0-83EB-992E22210CB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962423"/>
            <a:ext cx="1006766" cy="12161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D9D367D-6DD2-4A7C-8918-0DCAC297559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44D4CE8-D7A9-4450-A140-39BBB8FEA23E}"/>
              </a:ext>
            </a:extLst>
          </p:cNvPr>
          <p:cNvSpPr>
            <a:spLocks noGrp="1"/>
          </p:cNvSpPr>
          <p:nvPr>
            <p:ph idx="1"/>
          </p:nvPr>
        </p:nvSpPr>
        <p:spPr>
          <a:xfrm>
            <a:off x="1535371" y="2702257"/>
            <a:ext cx="9935571" cy="3426158"/>
          </a:xfrm>
        </p:spPr>
        <p:txBody>
          <a:bodyPr anchor="t">
            <a:noAutofit/>
          </a:bodyPr>
          <a:lstStyle/>
          <a:p>
            <a:pPr algn="just">
              <a:lnSpc>
                <a:spcPct val="115000"/>
              </a:lnSpc>
              <a:spcAft>
                <a:spcPts val="1000"/>
              </a:spcAft>
            </a:pPr>
            <a:r>
              <a:rPr lang="en-US" sz="1500" dirty="0">
                <a:effectLst/>
                <a:ea typeface="SimSun" panose="02010600030101010101" pitchFamily="2" charset="-122"/>
                <a:cs typeface="Times New Roman" panose="02020603050405020304" pitchFamily="18" charset="0"/>
              </a:rPr>
              <a:t>Registration module</a:t>
            </a:r>
            <a:endParaRPr lang="en-IN" sz="1500" dirty="0">
              <a:ea typeface="SimSun" panose="02010600030101010101" pitchFamily="2" charset="-122"/>
              <a:cs typeface="Times New Roman" panose="02020603050405020304" pitchFamily="18" charset="0"/>
            </a:endParaRPr>
          </a:p>
          <a:p>
            <a:pPr marL="285750" indent="-285750" algn="just">
              <a:lnSpc>
                <a:spcPct val="115000"/>
              </a:lnSpc>
              <a:spcAft>
                <a:spcPts val="1000"/>
              </a:spcAft>
              <a:buFont typeface="Arial" panose="020B0604020202020204" pitchFamily="34" charset="0"/>
              <a:buChar char="•"/>
            </a:pPr>
            <a:r>
              <a:rPr lang="en-US" sz="1500" b="0" dirty="0">
                <a:effectLst/>
                <a:ea typeface="SimSun" panose="02010600030101010101" pitchFamily="2" charset="-122"/>
                <a:cs typeface="Times New Roman" panose="02020603050405020304" pitchFamily="18" charset="0"/>
              </a:rPr>
              <a:t>In this module, a guest user can directly have a look over the features without signing up. In case a guest user wants a ride then the user has to signup completing e-mail verification . Once a guest user sign-in into the website ,he/she requires no more authentication and can proceed to book the vehicle. </a:t>
            </a:r>
            <a:endParaRPr lang="en-IN" sz="1500" b="0" dirty="0">
              <a:ea typeface="SimSun" panose="02010600030101010101" pitchFamily="2" charset="-122"/>
              <a:cs typeface="Times New Roman" panose="02020603050405020304" pitchFamily="18" charset="0"/>
            </a:endParaRPr>
          </a:p>
          <a:p>
            <a:pPr algn="just">
              <a:lnSpc>
                <a:spcPct val="115000"/>
              </a:lnSpc>
              <a:spcAft>
                <a:spcPts val="1000"/>
              </a:spcAft>
            </a:pPr>
            <a:r>
              <a:rPr lang="en-US" sz="1500" dirty="0">
                <a:effectLst/>
                <a:ea typeface="SimSun" panose="02010600030101010101" pitchFamily="2" charset="-122"/>
                <a:cs typeface="Times New Roman" panose="02020603050405020304" pitchFamily="18" charset="0"/>
              </a:rPr>
              <a:t>Booking module </a:t>
            </a:r>
            <a:endParaRPr lang="en-IN" sz="1500" dirty="0">
              <a:effectLst/>
              <a:ea typeface="SimSun" panose="02010600030101010101" pitchFamily="2" charset="-122"/>
              <a:cs typeface="Times New Roman" panose="02020603050405020304" pitchFamily="18" charset="0"/>
            </a:endParaRPr>
          </a:p>
          <a:p>
            <a:pPr marL="285750" indent="-285750" algn="just">
              <a:lnSpc>
                <a:spcPct val="115000"/>
              </a:lnSpc>
              <a:spcAft>
                <a:spcPts val="1000"/>
              </a:spcAft>
              <a:buFont typeface="Arial" panose="020B0604020202020204" pitchFamily="34" charset="0"/>
              <a:buChar char="•"/>
            </a:pPr>
            <a:r>
              <a:rPr lang="en-US" sz="1500" b="0" dirty="0">
                <a:effectLst/>
                <a:ea typeface="SimSun" panose="02010600030101010101" pitchFamily="2" charset="-122"/>
                <a:cs typeface="Times New Roman" panose="02020603050405020304" pitchFamily="18" charset="0"/>
              </a:rPr>
              <a:t>As the user logins to </a:t>
            </a:r>
            <a:r>
              <a:rPr lang="en-IN" sz="1500" b="0" dirty="0">
                <a:effectLst/>
                <a:ea typeface="SimSun" panose="02010600030101010101" pitchFamily="2" charset="-122"/>
                <a:cs typeface="Times New Roman" panose="02020603050405020304" pitchFamily="18" charset="0"/>
              </a:rPr>
              <a:t>book a vehicle, he/she can choose his/her interested vehicle type from the list. After selecting the vehicle type, number of days and other required details for the vehicle the user can confirm the booking. Finally, the booking is confirmed and forwarded to the vehicle owner with the registered details.</a:t>
            </a:r>
          </a:p>
        </p:txBody>
      </p:sp>
    </p:spTree>
    <p:extLst>
      <p:ext uri="{BB962C8B-B14F-4D97-AF65-F5344CB8AC3E}">
        <p14:creationId xmlns:p14="http://schemas.microsoft.com/office/powerpoint/2010/main" val="199858752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2526924-84D3-45FB-A5FE-62D8FCBF53B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C2A6256-1DD0-4E4B-A8B3-9A711B4DBE0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8768" y="2130218"/>
            <a:ext cx="11153231" cy="472778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1760540-185E-4652-BFD2-9B362EF3BC9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96641"/>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33CF49B-A155-4D40-ADE3-DB349B94DF2F}"/>
              </a:ext>
            </a:extLst>
          </p:cNvPr>
          <p:cNvSpPr>
            <a:spLocks noGrp="1"/>
          </p:cNvSpPr>
          <p:nvPr>
            <p:ph type="title"/>
          </p:nvPr>
        </p:nvSpPr>
        <p:spPr>
          <a:xfrm>
            <a:off x="1535371" y="1044054"/>
            <a:ext cx="10013709" cy="1030360"/>
          </a:xfrm>
        </p:spPr>
        <p:txBody>
          <a:bodyPr>
            <a:normAutofit/>
          </a:bodyPr>
          <a:lstStyle/>
          <a:p>
            <a:r>
              <a:rPr lang="en-IN" dirty="0">
                <a:solidFill>
                  <a:schemeClr val="bg1"/>
                </a:solidFill>
              </a:rPr>
              <a:t>MODULES</a:t>
            </a:r>
          </a:p>
        </p:txBody>
      </p:sp>
      <p:sp>
        <p:nvSpPr>
          <p:cNvPr id="14" name="Rectangle 13">
            <a:extLst>
              <a:ext uri="{FF2B5EF4-FFF2-40B4-BE49-F238E27FC236}">
                <a16:creationId xmlns:a16="http://schemas.microsoft.com/office/drawing/2014/main" id="{729789F4-85C1-41A0-83EB-992E22210CB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962423"/>
            <a:ext cx="1006766" cy="12161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D9D367D-6DD2-4A7C-8918-0DCAC297559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2">
            <a:extLst>
              <a:ext uri="{FF2B5EF4-FFF2-40B4-BE49-F238E27FC236}">
                <a16:creationId xmlns:a16="http://schemas.microsoft.com/office/drawing/2014/main" id="{946A57CD-D32E-45A2-ADE0-13D5207F8D5D}"/>
              </a:ext>
            </a:extLst>
          </p:cNvPr>
          <p:cNvSpPr>
            <a:spLocks noGrp="1"/>
          </p:cNvSpPr>
          <p:nvPr>
            <p:ph idx="1"/>
          </p:nvPr>
        </p:nvSpPr>
        <p:spPr>
          <a:xfrm>
            <a:off x="1535113" y="2701925"/>
            <a:ext cx="9936162" cy="3425825"/>
          </a:xfrm>
        </p:spPr>
        <p:txBody>
          <a:bodyPr anchor="t">
            <a:noAutofit/>
          </a:bodyPr>
          <a:lstStyle/>
          <a:p>
            <a:pPr algn="just">
              <a:lnSpc>
                <a:spcPct val="115000"/>
              </a:lnSpc>
              <a:spcAft>
                <a:spcPts val="1000"/>
              </a:spcAft>
            </a:pPr>
            <a:r>
              <a:rPr lang="en-IN" sz="1500" dirty="0">
                <a:effectLst/>
                <a:ea typeface="SimSun" panose="02010600030101010101" pitchFamily="2" charset="-122"/>
                <a:cs typeface="Times New Roman" panose="02020603050405020304" pitchFamily="18" charset="0"/>
              </a:rPr>
              <a:t>Renting module</a:t>
            </a:r>
            <a:endParaRPr lang="en-IN" sz="1500" dirty="0">
              <a:ea typeface="SimSun" panose="02010600030101010101" pitchFamily="2" charset="-122"/>
              <a:cs typeface="Times New Roman" panose="02020603050405020304" pitchFamily="18" charset="0"/>
            </a:endParaRPr>
          </a:p>
          <a:p>
            <a:pPr marL="285750" indent="-285750" algn="just">
              <a:lnSpc>
                <a:spcPct val="115000"/>
              </a:lnSpc>
              <a:spcAft>
                <a:spcPts val="1000"/>
              </a:spcAft>
              <a:buFont typeface="Arial" panose="020B0604020202020204" pitchFamily="34" charset="0"/>
              <a:buChar char="•"/>
            </a:pPr>
            <a:r>
              <a:rPr lang="en-IN" sz="1500" b="0" dirty="0">
                <a:effectLst/>
                <a:ea typeface="SimSun" panose="02010600030101010101" pitchFamily="2" charset="-122"/>
                <a:cs typeface="Times New Roman" panose="02020603050405020304" pitchFamily="18" charset="0"/>
              </a:rPr>
              <a:t>In this module, the vehicle details and the payment details are listed. The price suggestion for the selected vehicle type and number of days will be shown by using ML algorithm. So the users can know whether the price is feasible. The renting details are also stored in our database.</a:t>
            </a:r>
          </a:p>
          <a:p>
            <a:pPr algn="just">
              <a:lnSpc>
                <a:spcPct val="115000"/>
              </a:lnSpc>
              <a:spcAft>
                <a:spcPts val="1000"/>
              </a:spcAft>
            </a:pPr>
            <a:r>
              <a:rPr lang="en-IN" sz="1500" dirty="0">
                <a:effectLst/>
                <a:ea typeface="SimSun" panose="02010600030101010101" pitchFamily="2" charset="-122"/>
                <a:cs typeface="Times New Roman" panose="02020603050405020304" pitchFamily="18" charset="0"/>
              </a:rPr>
              <a:t>In person module</a:t>
            </a:r>
          </a:p>
          <a:p>
            <a:pPr marL="285750" indent="-285750" algn="just">
              <a:lnSpc>
                <a:spcPct val="115000"/>
              </a:lnSpc>
              <a:spcAft>
                <a:spcPts val="1000"/>
              </a:spcAft>
              <a:buFont typeface="Arial" panose="020B0604020202020204" pitchFamily="34" charset="0"/>
              <a:buChar char="•"/>
            </a:pPr>
            <a:r>
              <a:rPr lang="en-IN" sz="1500" b="0" dirty="0">
                <a:effectLst/>
                <a:ea typeface="SimSun" panose="02010600030101010101" pitchFamily="2" charset="-122"/>
                <a:cs typeface="Times New Roman" panose="02020603050405020304" pitchFamily="18" charset="0"/>
              </a:rPr>
              <a:t>After successful completion of booking, the user will meet the owner in person to verify the credentials, payment etc. This verification will be done 2 hours before leaving the car on rent. The copy of the credentials will be stored in our database.</a:t>
            </a:r>
          </a:p>
        </p:txBody>
      </p:sp>
    </p:spTree>
    <p:extLst>
      <p:ext uri="{BB962C8B-B14F-4D97-AF65-F5344CB8AC3E}">
        <p14:creationId xmlns:p14="http://schemas.microsoft.com/office/powerpoint/2010/main" val="23420133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2526924-84D3-45FB-A5FE-62D8FCBF53B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C2A6256-1DD0-4E4B-A8B3-9A711B4DBE0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8768" y="2130218"/>
            <a:ext cx="11153231" cy="472778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1760540-185E-4652-BFD2-9B362EF3BC9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96641"/>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2276321-3154-46BB-9344-F18098B5F241}"/>
              </a:ext>
            </a:extLst>
          </p:cNvPr>
          <p:cNvSpPr>
            <a:spLocks noGrp="1"/>
          </p:cNvSpPr>
          <p:nvPr>
            <p:ph type="title"/>
          </p:nvPr>
        </p:nvSpPr>
        <p:spPr>
          <a:xfrm>
            <a:off x="1535371" y="1044054"/>
            <a:ext cx="10013709" cy="1030360"/>
          </a:xfrm>
        </p:spPr>
        <p:txBody>
          <a:bodyPr>
            <a:normAutofit/>
          </a:bodyPr>
          <a:lstStyle/>
          <a:p>
            <a:r>
              <a:rPr lang="en-IN" dirty="0">
                <a:solidFill>
                  <a:schemeClr val="bg1"/>
                </a:solidFill>
              </a:rPr>
              <a:t>MODULES</a:t>
            </a:r>
          </a:p>
        </p:txBody>
      </p:sp>
      <p:sp>
        <p:nvSpPr>
          <p:cNvPr id="14" name="Rectangle 13">
            <a:extLst>
              <a:ext uri="{FF2B5EF4-FFF2-40B4-BE49-F238E27FC236}">
                <a16:creationId xmlns:a16="http://schemas.microsoft.com/office/drawing/2014/main" id="{729789F4-85C1-41A0-83EB-992E22210CB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962423"/>
            <a:ext cx="1006766" cy="12161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D9D367D-6DD2-4A7C-8918-0DCAC297559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F6B042AC-8EE0-4779-8706-E4870EA1877F}"/>
              </a:ext>
            </a:extLst>
          </p:cNvPr>
          <p:cNvSpPr>
            <a:spLocks noGrp="1"/>
          </p:cNvSpPr>
          <p:nvPr>
            <p:ph idx="1"/>
          </p:nvPr>
        </p:nvSpPr>
        <p:spPr>
          <a:xfrm>
            <a:off x="1535371" y="2702257"/>
            <a:ext cx="9935571" cy="3426158"/>
          </a:xfrm>
        </p:spPr>
        <p:txBody>
          <a:bodyPr anchor="t">
            <a:normAutofit/>
          </a:bodyPr>
          <a:lstStyle/>
          <a:p>
            <a:pPr>
              <a:lnSpc>
                <a:spcPct val="115000"/>
              </a:lnSpc>
              <a:spcAft>
                <a:spcPts val="1000"/>
              </a:spcAft>
            </a:pPr>
            <a:r>
              <a:rPr lang="en-IN" sz="1500" dirty="0">
                <a:effectLst/>
                <a:ea typeface="SimSun" panose="02010600030101010101" pitchFamily="2" charset="-122"/>
                <a:cs typeface="Times New Roman" panose="02020603050405020304" pitchFamily="18" charset="0"/>
              </a:rPr>
              <a:t>Delivery and Feedback</a:t>
            </a:r>
          </a:p>
          <a:p>
            <a:pPr marL="285750" indent="-285750" algn="just">
              <a:lnSpc>
                <a:spcPct val="115000"/>
              </a:lnSpc>
              <a:spcAft>
                <a:spcPts val="1000"/>
              </a:spcAft>
              <a:buFont typeface="Arial" panose="020B0604020202020204" pitchFamily="34" charset="0"/>
              <a:buChar char="•"/>
            </a:pPr>
            <a:r>
              <a:rPr lang="en-IN" sz="1500" b="0" dirty="0">
                <a:effectLst/>
                <a:ea typeface="SimSun" panose="02010600030101010101" pitchFamily="2" charset="-122"/>
                <a:cs typeface="Times New Roman" panose="02020603050405020304" pitchFamily="18" charset="0"/>
              </a:rPr>
              <a:t>After the ride, the user will return the vehicle to the owner without any damage. The user is completely responsible for the car’s condition until it is returned. If there is any damage it is responsibility of the user to renovate it. The vehicle owner must pay sum of money to the website per month based in the booking</a:t>
            </a:r>
            <a:r>
              <a:rPr lang="en-US" sz="1500" b="0" dirty="0">
                <a:effectLst/>
                <a:ea typeface="SimSun" panose="02010600030101010101" pitchFamily="2" charset="-122"/>
                <a:cs typeface="Times New Roman" panose="02020603050405020304" pitchFamily="18" charset="0"/>
              </a:rPr>
              <a:t>. </a:t>
            </a:r>
            <a:r>
              <a:rPr lang="en-IN" sz="1500" b="0" dirty="0">
                <a:effectLst/>
                <a:ea typeface="SimSun" panose="02010600030101010101" pitchFamily="2" charset="-122"/>
                <a:cs typeface="Times New Roman" panose="02020603050405020304" pitchFamily="18" charset="0"/>
              </a:rPr>
              <a:t>If he ignores the vehicle will be removed from the list of vehicles. The feedback of the vehicle by the user will play a major role in retain the vehicle which will also be stored in our database.</a:t>
            </a:r>
          </a:p>
        </p:txBody>
      </p:sp>
    </p:spTree>
    <p:extLst>
      <p:ext uri="{BB962C8B-B14F-4D97-AF65-F5344CB8AC3E}">
        <p14:creationId xmlns:p14="http://schemas.microsoft.com/office/powerpoint/2010/main" val="369197618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ED69555-EE48-4B19-812B-4E1068DBF97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73754" y="0"/>
            <a:ext cx="4618246"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57">
            <a:extLst>
              <a:ext uri="{FF2B5EF4-FFF2-40B4-BE49-F238E27FC236}">
                <a16:creationId xmlns:a16="http://schemas.microsoft.com/office/drawing/2014/main" id="{57AEB73D-F521-4B19-820F-12DB6BCC840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456113" y="31750"/>
            <a:ext cx="0" cy="1588"/>
          </a:xfrm>
          <a:custGeom>
            <a:avLst/>
            <a:gdLst/>
            <a:ahLst/>
            <a:cxnLst/>
            <a:rect l="0" t="0" r="r" b="b"/>
            <a:pathLst>
              <a:path w="2" h="2">
                <a:moveTo>
                  <a:pt x="0" y="0"/>
                </a:moveTo>
                <a:lnTo>
                  <a:pt x="2" y="0"/>
                </a:lnTo>
                <a:lnTo>
                  <a:pt x="0" y="2"/>
                </a:lnTo>
                <a:lnTo>
                  <a:pt x="0" y="0"/>
                </a:lnTo>
                <a:close/>
              </a:path>
            </a:pathLst>
          </a:custGeom>
          <a:solidFill>
            <a:srgbClr val="30466D"/>
          </a:solidFill>
          <a:ln w="0">
            <a:solidFill>
              <a:srgbClr val="30466D"/>
            </a:solidFill>
            <a:prstDash val="solid"/>
            <a:round/>
            <a:headEnd/>
            <a:tailEnd/>
          </a:ln>
        </p:spPr>
      </p:sp>
      <p:sp>
        <p:nvSpPr>
          <p:cNvPr id="12" name="Rectangle 11">
            <a:extLst>
              <a:ext uri="{FF2B5EF4-FFF2-40B4-BE49-F238E27FC236}">
                <a16:creationId xmlns:a16="http://schemas.microsoft.com/office/drawing/2014/main" id="{6B72EEBA-3A5D-41CE-8465-A45A0F65674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101215"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4" name="Rectangle 13">
            <a:extLst>
              <a:ext uri="{FF2B5EF4-FFF2-40B4-BE49-F238E27FC236}">
                <a16:creationId xmlns:a16="http://schemas.microsoft.com/office/drawing/2014/main" id="{EA164D6B-6878-4B9F-A2D0-985D39B17B4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2A175829-70EA-4A6D-978C-4D0923059C3D}"/>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99696" y="-2"/>
            <a:ext cx="4392304" cy="1218429"/>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EE5D2B4A-3399-4CCF-A171-7F8B1BF5459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259253"/>
            <a:ext cx="640080" cy="436272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48F8051A-999C-4F38-985C-673617805A2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1238464"/>
            <a:ext cx="7201313" cy="440429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F076121-A6D9-4F80-BA58-702340F3CFC3}"/>
              </a:ext>
            </a:extLst>
          </p:cNvPr>
          <p:cNvSpPr>
            <a:spLocks noGrp="1"/>
          </p:cNvSpPr>
          <p:nvPr>
            <p:ph type="title"/>
          </p:nvPr>
        </p:nvSpPr>
        <p:spPr>
          <a:xfrm>
            <a:off x="1139589" y="1536751"/>
            <a:ext cx="6073254" cy="3807725"/>
          </a:xfrm>
        </p:spPr>
        <p:txBody>
          <a:bodyPr vert="horz" lIns="109728" tIns="109728" rIns="109728" bIns="91440" rtlCol="0" anchor="ctr">
            <a:normAutofit/>
          </a:bodyPr>
          <a:lstStyle/>
          <a:p>
            <a:r>
              <a:rPr lang="en-US" sz="5400" b="0" cap="all" dirty="0">
                <a:solidFill>
                  <a:schemeClr val="bg1"/>
                </a:solidFill>
              </a:rPr>
              <a:t>SCREENSHOTS</a:t>
            </a:r>
          </a:p>
        </p:txBody>
      </p:sp>
      <p:sp>
        <p:nvSpPr>
          <p:cNvPr id="22" name="Rectangle 21">
            <a:extLst>
              <a:ext uri="{FF2B5EF4-FFF2-40B4-BE49-F238E27FC236}">
                <a16:creationId xmlns:a16="http://schemas.microsoft.com/office/drawing/2014/main" id="{985AAE23-FCB6-4663-907C-0110B0FDC58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5608879"/>
            <a:ext cx="7759826" cy="1249121"/>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91DF095C-665A-4B22-A777-D3196F49510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43063" y="1226851"/>
            <a:ext cx="4348937" cy="4427525"/>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FDDFD659-FC65-42FA-9EFC-EDBEFC8BBF2D}"/>
              </a:ext>
            </a:extLst>
          </p:cNvPr>
          <p:cNvSpPr>
            <a:spLocks noGrp="1"/>
          </p:cNvSpPr>
          <p:nvPr>
            <p:ph type="body" idx="1"/>
          </p:nvPr>
        </p:nvSpPr>
        <p:spPr>
          <a:xfrm>
            <a:off x="8488906" y="1926016"/>
            <a:ext cx="3055581" cy="3029195"/>
          </a:xfrm>
        </p:spPr>
        <p:txBody>
          <a:bodyPr vert="horz" lIns="109728" tIns="109728" rIns="109728" bIns="91440" rtlCol="0" anchor="ctr">
            <a:normAutofit/>
          </a:bodyPr>
          <a:lstStyle/>
          <a:p>
            <a:pPr>
              <a:lnSpc>
                <a:spcPct val="150000"/>
              </a:lnSpc>
              <a:spcBef>
                <a:spcPts val="930"/>
              </a:spcBef>
            </a:pPr>
            <a:endParaRPr lang="en-US">
              <a:solidFill>
                <a:schemeClr val="tx1">
                  <a:lumMod val="85000"/>
                  <a:lumOff val="15000"/>
                </a:schemeClr>
              </a:solidFill>
            </a:endParaRPr>
          </a:p>
        </p:txBody>
      </p:sp>
      <p:sp>
        <p:nvSpPr>
          <p:cNvPr id="26" name="Rectangle 25">
            <a:extLst>
              <a:ext uri="{FF2B5EF4-FFF2-40B4-BE49-F238E27FC236}">
                <a16:creationId xmlns:a16="http://schemas.microsoft.com/office/drawing/2014/main" id="{BEA1DA1C-6CE0-4AE4-918F-CC0E685C5F0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99696" y="5631149"/>
            <a:ext cx="4392304" cy="122685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D5E389A3-2501-4131-8C64-1530AAF5FC9D}"/>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70965" y="0"/>
            <a:ext cx="64008"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8A001026-2FEF-483E-964D-67CD7E09614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5" y="1204578"/>
            <a:ext cx="1218895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FAEB196E-F444-432F-8790-88C18E667EA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5" y="5598792"/>
            <a:ext cx="1218895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2806709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53" name="Rectangle 52">
            <a:extLst>
              <a:ext uri="{FF2B5EF4-FFF2-40B4-BE49-F238E27FC236}">
                <a16:creationId xmlns:a16="http://schemas.microsoft.com/office/drawing/2014/main" id="{34EE865D-5A59-4DD1-A94D-A8DBE4A9E01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Graphical user interface, website&#10;&#10;Description automatically generated">
            <a:extLst>
              <a:ext uri="{FF2B5EF4-FFF2-40B4-BE49-F238E27FC236}">
                <a16:creationId xmlns:a16="http://schemas.microsoft.com/office/drawing/2014/main" id="{820C9079-4121-40B7-890F-2F0AB71AC9FE}"/>
              </a:ext>
            </a:extLst>
          </p:cNvPr>
          <p:cNvPicPr>
            <a:picLocks noChangeAspect="1"/>
          </p:cNvPicPr>
          <p:nvPr/>
        </p:nvPicPr>
        <p:blipFill rotWithShape="1">
          <a:blip r:embed="rId2">
            <a:extLst>
              <a:ext uri="{28A0092B-C50C-407E-A947-70E740481C1C}">
                <a14:useLocalDpi xmlns:a14="http://schemas.microsoft.com/office/drawing/2010/main" val="0"/>
              </a:ext>
            </a:extLst>
          </a:blip>
          <a:srcRect t="5584" r="-1" b="-1"/>
          <a:stretch/>
        </p:blipFill>
        <p:spPr>
          <a:xfrm>
            <a:off x="1524" y="10"/>
            <a:ext cx="12188952" cy="6214523"/>
          </a:xfrm>
          <a:prstGeom prst="rect">
            <a:avLst/>
          </a:prstGeom>
        </p:spPr>
      </p:pic>
      <p:sp>
        <p:nvSpPr>
          <p:cNvPr id="58" name="Rectangle 54">
            <a:extLst>
              <a:ext uri="{FF2B5EF4-FFF2-40B4-BE49-F238E27FC236}">
                <a16:creationId xmlns:a16="http://schemas.microsoft.com/office/drawing/2014/main" id="{2E23EFB5-5855-497F-AC57-6C194148701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184551"/>
            <a:ext cx="1218895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7673119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34EE865D-5A59-4DD1-A94D-A8DBE4A9E01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042E1C7C-97D4-4D2C-82D6-6CFC530311EA}"/>
              </a:ext>
            </a:extLst>
          </p:cNvPr>
          <p:cNvPicPr>
            <a:picLocks noChangeAspect="1"/>
          </p:cNvPicPr>
          <p:nvPr/>
        </p:nvPicPr>
        <p:blipFill rotWithShape="1">
          <a:blip r:embed="rId2">
            <a:extLst>
              <a:ext uri="{28A0092B-C50C-407E-A947-70E740481C1C}">
                <a14:useLocalDpi xmlns:a14="http://schemas.microsoft.com/office/drawing/2010/main" val="0"/>
              </a:ext>
            </a:extLst>
          </a:blip>
          <a:srcRect t="4268" r="-1" b="432"/>
          <a:stretch/>
        </p:blipFill>
        <p:spPr>
          <a:xfrm>
            <a:off x="1524" y="10"/>
            <a:ext cx="12188952" cy="6214523"/>
          </a:xfrm>
          <a:prstGeom prst="rect">
            <a:avLst/>
          </a:prstGeom>
        </p:spPr>
      </p:pic>
      <p:sp>
        <p:nvSpPr>
          <p:cNvPr id="25" name="Rectangle 24">
            <a:extLst>
              <a:ext uri="{FF2B5EF4-FFF2-40B4-BE49-F238E27FC236}">
                <a16:creationId xmlns:a16="http://schemas.microsoft.com/office/drawing/2014/main" id="{2E23EFB5-5855-497F-AC57-6C194148701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184551"/>
            <a:ext cx="1218895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6151790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34EE865D-5A59-4DD1-A94D-A8DBE4A9E01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Graphical user interface, application&#10;&#10;Description automatically generated">
            <a:extLst>
              <a:ext uri="{FF2B5EF4-FFF2-40B4-BE49-F238E27FC236}">
                <a16:creationId xmlns:a16="http://schemas.microsoft.com/office/drawing/2014/main" id="{1D2981D6-85EB-4258-A7BC-2F4CF877F48E}"/>
              </a:ext>
            </a:extLst>
          </p:cNvPr>
          <p:cNvPicPr>
            <a:picLocks noChangeAspect="1"/>
          </p:cNvPicPr>
          <p:nvPr/>
        </p:nvPicPr>
        <p:blipFill rotWithShape="1">
          <a:blip r:embed="rId2">
            <a:extLst>
              <a:ext uri="{28A0092B-C50C-407E-A947-70E740481C1C}">
                <a14:useLocalDpi xmlns:a14="http://schemas.microsoft.com/office/drawing/2010/main" val="0"/>
              </a:ext>
            </a:extLst>
          </a:blip>
          <a:srcRect t="1186" r="-1" b="4831"/>
          <a:stretch/>
        </p:blipFill>
        <p:spPr>
          <a:xfrm>
            <a:off x="1524" y="10"/>
            <a:ext cx="12188952" cy="6214523"/>
          </a:xfrm>
          <a:prstGeom prst="rect">
            <a:avLst/>
          </a:prstGeom>
        </p:spPr>
      </p:pic>
      <p:sp>
        <p:nvSpPr>
          <p:cNvPr id="17" name="Rectangle 16">
            <a:extLst>
              <a:ext uri="{FF2B5EF4-FFF2-40B4-BE49-F238E27FC236}">
                <a16:creationId xmlns:a16="http://schemas.microsoft.com/office/drawing/2014/main" id="{2E23EFB5-5855-497F-AC57-6C194148701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184551"/>
            <a:ext cx="1218895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7328432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34EE865D-5A59-4DD1-A94D-A8DBE4A9E01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2E23EFB5-5855-497F-AC57-6C194148701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184551"/>
            <a:ext cx="1218895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5C1A4187-2CC9-470D-B5CE-57BC60CA63A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35470903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34EE865D-5A59-4DD1-A94D-A8DBE4A9E01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2E23EFB5-5855-497F-AC57-6C194148701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184551"/>
            <a:ext cx="1218895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ACB2E511-41AC-4260-824B-01AD55D0384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42285190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34EE865D-5A59-4DD1-A94D-A8DBE4A9E01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2E23EFB5-5855-497F-AC57-6C194148701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184551"/>
            <a:ext cx="1218895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888B6B72-6019-47BF-ACD3-2F2422B9251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68421477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2526924-84D3-45FB-A5FE-62D8FCBF53B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C2A6256-1DD0-4E4B-A8B3-9A711B4DBE0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8768" y="2130218"/>
            <a:ext cx="11153231" cy="472778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1760540-185E-4652-BFD2-9B362EF3BC9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96641"/>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9DE6034-2822-43BE-BA12-8FF28EE14987}"/>
              </a:ext>
            </a:extLst>
          </p:cNvPr>
          <p:cNvSpPr>
            <a:spLocks noGrp="1"/>
          </p:cNvSpPr>
          <p:nvPr>
            <p:ph type="title"/>
          </p:nvPr>
        </p:nvSpPr>
        <p:spPr>
          <a:xfrm>
            <a:off x="1535371" y="1044054"/>
            <a:ext cx="10013709" cy="1030360"/>
          </a:xfrm>
        </p:spPr>
        <p:txBody>
          <a:bodyPr>
            <a:normAutofit/>
          </a:bodyPr>
          <a:lstStyle/>
          <a:p>
            <a:r>
              <a:rPr lang="en-IN" dirty="0">
                <a:solidFill>
                  <a:schemeClr val="bg1"/>
                </a:solidFill>
              </a:rPr>
              <a:t>OBJECTIVE</a:t>
            </a:r>
          </a:p>
        </p:txBody>
      </p:sp>
      <p:sp>
        <p:nvSpPr>
          <p:cNvPr id="14" name="Rectangle 13">
            <a:extLst>
              <a:ext uri="{FF2B5EF4-FFF2-40B4-BE49-F238E27FC236}">
                <a16:creationId xmlns:a16="http://schemas.microsoft.com/office/drawing/2014/main" id="{729789F4-85C1-41A0-83EB-992E22210CB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962423"/>
            <a:ext cx="1006766" cy="12161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D9D367D-6DD2-4A7C-8918-0DCAC297559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1197A7E-5B61-4F91-8B38-799C03F727E5}"/>
              </a:ext>
            </a:extLst>
          </p:cNvPr>
          <p:cNvSpPr>
            <a:spLocks noGrp="1"/>
          </p:cNvSpPr>
          <p:nvPr>
            <p:ph idx="1"/>
          </p:nvPr>
        </p:nvSpPr>
        <p:spPr>
          <a:xfrm>
            <a:off x="1535371" y="2702257"/>
            <a:ext cx="9935571" cy="3426158"/>
          </a:xfrm>
        </p:spPr>
        <p:txBody>
          <a:bodyPr anchor="t">
            <a:normAutofit/>
          </a:bodyPr>
          <a:lstStyle/>
          <a:p>
            <a:pPr marL="285750" indent="-285750" algn="just">
              <a:buFont typeface="Arial" panose="020B0604020202020204" pitchFamily="34" charset="0"/>
              <a:buChar char="•"/>
            </a:pPr>
            <a:r>
              <a:rPr lang="en-US" sz="1500" b="0" dirty="0">
                <a:effectLst/>
                <a:ea typeface="SimSun" panose="02010600030101010101" pitchFamily="2" charset="-122"/>
              </a:rPr>
              <a:t>Our main objective in this project is to create a user-friendly web-based system for customers to lend and rent vehicle for their convenient use. </a:t>
            </a:r>
          </a:p>
          <a:p>
            <a:pPr marL="285750" indent="-285750" algn="just">
              <a:buFont typeface="Arial" panose="020B0604020202020204" pitchFamily="34" charset="0"/>
              <a:buChar char="•"/>
            </a:pPr>
            <a:r>
              <a:rPr lang="en-US" sz="1500" b="0" dirty="0">
                <a:effectLst/>
                <a:ea typeface="SimSun" panose="02010600030101010101" pitchFamily="2" charset="-122"/>
              </a:rPr>
              <a:t>The web-based system is aimed to be secured and easy to manage both by the administrator and the users. </a:t>
            </a:r>
          </a:p>
          <a:p>
            <a:pPr marL="285750" indent="-285750" algn="just">
              <a:buFont typeface="Arial" panose="020B0604020202020204" pitchFamily="34" charset="0"/>
              <a:buChar char="•"/>
            </a:pPr>
            <a:r>
              <a:rPr lang="en-US" sz="1500" b="0" dirty="0">
                <a:effectLst/>
                <a:ea typeface="SimSun" panose="02010600030101010101" pitchFamily="2" charset="-122"/>
              </a:rPr>
              <a:t>The system is aimed to be accessed by a browser on ease that does not demand any hardware or software requirements from the users.</a:t>
            </a:r>
            <a:endParaRPr lang="en-IN" sz="1500" b="0" dirty="0"/>
          </a:p>
        </p:txBody>
      </p:sp>
    </p:spTree>
    <p:extLst>
      <p:ext uri="{BB962C8B-B14F-4D97-AF65-F5344CB8AC3E}">
        <p14:creationId xmlns:p14="http://schemas.microsoft.com/office/powerpoint/2010/main" val="2684471419"/>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34EE865D-5A59-4DD1-A94D-A8DBE4A9E01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2E23EFB5-5855-497F-AC57-6C194148701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184551"/>
            <a:ext cx="1218895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C967A97D-9677-49A7-8CD0-3B8FECFBA8C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295193029"/>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34EE865D-5A59-4DD1-A94D-A8DBE4A9E01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2E23EFB5-5855-497F-AC57-6C194148701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184551"/>
            <a:ext cx="1218895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25714E3F-6774-4839-8997-AF571CE53DF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129415279"/>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34EE865D-5A59-4DD1-A94D-A8DBE4A9E01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2E23EFB5-5855-497F-AC57-6C194148701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184551"/>
            <a:ext cx="1218895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476570B4-35BF-4692-8767-A9CA949B5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214678002"/>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34EE865D-5A59-4DD1-A94D-A8DBE4A9E01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2E23EFB5-5855-497F-AC57-6C194148701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184551"/>
            <a:ext cx="1218895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3D110E9C-496A-4E13-ABBD-D13EB7BA42B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866099405"/>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34EE865D-5A59-4DD1-A94D-A8DBE4A9E01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2E23EFB5-5855-497F-AC57-6C194148701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184551"/>
            <a:ext cx="1218895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8DA7AA4E-4746-41C7-A295-9CE60328EF0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495868230"/>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34EE865D-5A59-4DD1-A94D-A8DBE4A9E01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2E23EFB5-5855-497F-AC57-6C194148701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184551"/>
            <a:ext cx="1218895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1CF52D39-DACE-47EF-89F1-69964616CA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90858110"/>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34EE865D-5A59-4DD1-A94D-A8DBE4A9E01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2E23EFB5-5855-497F-AC57-6C194148701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184551"/>
            <a:ext cx="1218895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1CF52D39-DACE-47EF-89F1-69964616CA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4" name="Picture 3">
            <a:extLst>
              <a:ext uri="{FF2B5EF4-FFF2-40B4-BE49-F238E27FC236}">
                <a16:creationId xmlns:a16="http://schemas.microsoft.com/office/drawing/2014/main" id="{7828682D-8847-42D9-9885-E62B09E6702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4101062180"/>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2526924-84D3-45FB-A5FE-62D8FCBF53B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C2A6256-1DD0-4E4B-A8B3-9A711B4DBE0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8768" y="2130218"/>
            <a:ext cx="11153231" cy="472778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1760540-185E-4652-BFD2-9B362EF3BC9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96641"/>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6BD3EB4-4A1D-4768-A1CA-E939F75DF707}"/>
              </a:ext>
            </a:extLst>
          </p:cNvPr>
          <p:cNvSpPr>
            <a:spLocks noGrp="1"/>
          </p:cNvSpPr>
          <p:nvPr>
            <p:ph type="title"/>
          </p:nvPr>
        </p:nvSpPr>
        <p:spPr>
          <a:xfrm>
            <a:off x="1535371" y="1044054"/>
            <a:ext cx="10013709" cy="1030360"/>
          </a:xfrm>
        </p:spPr>
        <p:txBody>
          <a:bodyPr>
            <a:normAutofit/>
          </a:bodyPr>
          <a:lstStyle/>
          <a:p>
            <a:r>
              <a:rPr lang="en-IN" dirty="0">
                <a:solidFill>
                  <a:schemeClr val="bg1">
                    <a:lumMod val="95000"/>
                  </a:schemeClr>
                </a:solidFill>
              </a:rPr>
              <a:t>CONCLUSION</a:t>
            </a:r>
          </a:p>
        </p:txBody>
      </p:sp>
      <p:sp>
        <p:nvSpPr>
          <p:cNvPr id="14" name="Rectangle 13">
            <a:extLst>
              <a:ext uri="{FF2B5EF4-FFF2-40B4-BE49-F238E27FC236}">
                <a16:creationId xmlns:a16="http://schemas.microsoft.com/office/drawing/2014/main" id="{729789F4-85C1-41A0-83EB-992E22210CB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962423"/>
            <a:ext cx="1006766" cy="12161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D9D367D-6DD2-4A7C-8918-0DCAC297559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FAF354E-9BA2-48A6-B12A-8BC5E10E760B}"/>
              </a:ext>
            </a:extLst>
          </p:cNvPr>
          <p:cNvSpPr>
            <a:spLocks noGrp="1"/>
          </p:cNvSpPr>
          <p:nvPr>
            <p:ph idx="1"/>
          </p:nvPr>
        </p:nvSpPr>
        <p:spPr>
          <a:xfrm>
            <a:off x="1535371" y="2702257"/>
            <a:ext cx="9935571" cy="3426158"/>
          </a:xfrm>
        </p:spPr>
        <p:txBody>
          <a:bodyPr anchor="t">
            <a:normAutofit/>
          </a:bodyPr>
          <a:lstStyle/>
          <a:p>
            <a:pPr marL="285750" indent="-285750" algn="just">
              <a:lnSpc>
                <a:spcPct val="115000"/>
              </a:lnSpc>
              <a:spcAft>
                <a:spcPts val="1000"/>
              </a:spcAft>
              <a:buFont typeface="Arial" panose="020B0604020202020204" pitchFamily="34" charset="0"/>
              <a:buChar char="•"/>
            </a:pPr>
            <a:r>
              <a:rPr lang="en-US" sz="1500" b="0" dirty="0">
                <a:effectLst/>
                <a:ea typeface="SimSun" panose="02010600030101010101" pitchFamily="2" charset="-122"/>
                <a:cs typeface="Times New Roman" panose="02020603050405020304" pitchFamily="18" charset="0"/>
              </a:rPr>
              <a:t>Online vehicle rental system has a great potential for use nowadays. It helps to get vehicles on ease for our convenience without much trouble. This project aims to create a user-friendly web-based system for customers to lend and rent vehicle for their convenient use. The web-based system is aimed to be secured and easy to manage both by the administrator and the users. Also, the system can be accessed by a browser on ease that does not demand any hardware or software requirements from the users. Making the fare price based on the days instead of kilometers will result in a greater cost efficiency for the users and the driver expenses can also be saved. This system greatly helps us tackle challenges in renting vehicles especially in this tough situations like COVID.</a:t>
            </a:r>
            <a:endParaRPr lang="en-IN" sz="1500" b="0" dirty="0">
              <a:effectLst/>
              <a:ea typeface="SimSu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4030112753"/>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ED69555-EE48-4B19-812B-4E1068DBF97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73754" y="0"/>
            <a:ext cx="4618246"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57">
            <a:extLst>
              <a:ext uri="{FF2B5EF4-FFF2-40B4-BE49-F238E27FC236}">
                <a16:creationId xmlns:a16="http://schemas.microsoft.com/office/drawing/2014/main" id="{57AEB73D-F521-4B19-820F-12DB6BCC840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456113" y="31750"/>
            <a:ext cx="0" cy="1588"/>
          </a:xfrm>
          <a:custGeom>
            <a:avLst/>
            <a:gdLst/>
            <a:ahLst/>
            <a:cxnLst/>
            <a:rect l="0" t="0" r="r" b="b"/>
            <a:pathLst>
              <a:path w="2" h="2">
                <a:moveTo>
                  <a:pt x="0" y="0"/>
                </a:moveTo>
                <a:lnTo>
                  <a:pt x="2" y="0"/>
                </a:lnTo>
                <a:lnTo>
                  <a:pt x="0" y="2"/>
                </a:lnTo>
                <a:lnTo>
                  <a:pt x="0" y="0"/>
                </a:lnTo>
                <a:close/>
              </a:path>
            </a:pathLst>
          </a:custGeom>
          <a:solidFill>
            <a:srgbClr val="30466D"/>
          </a:solidFill>
          <a:ln w="0">
            <a:solidFill>
              <a:srgbClr val="30466D"/>
            </a:solidFill>
            <a:prstDash val="solid"/>
            <a:round/>
            <a:headEnd/>
            <a:tailEnd/>
          </a:ln>
        </p:spPr>
      </p:sp>
      <p:sp>
        <p:nvSpPr>
          <p:cNvPr id="12" name="Rectangle 11">
            <a:extLst>
              <a:ext uri="{FF2B5EF4-FFF2-40B4-BE49-F238E27FC236}">
                <a16:creationId xmlns:a16="http://schemas.microsoft.com/office/drawing/2014/main" id="{6B72EEBA-3A5D-41CE-8465-A45A0F65674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101215"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4" name="Rectangle 13">
            <a:extLst>
              <a:ext uri="{FF2B5EF4-FFF2-40B4-BE49-F238E27FC236}">
                <a16:creationId xmlns:a16="http://schemas.microsoft.com/office/drawing/2014/main" id="{EA164D6B-6878-4B9F-A2D0-985D39B17B4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2A175829-70EA-4A6D-978C-4D0923059C3D}"/>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99696" y="-2"/>
            <a:ext cx="4392304" cy="1218429"/>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EE5D2B4A-3399-4CCF-A171-7F8B1BF5459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259253"/>
            <a:ext cx="640080" cy="436272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48F8051A-999C-4F38-985C-673617805A2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1238464"/>
            <a:ext cx="7201313" cy="440429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E956765-29CB-41D5-8F18-BACEEC151461}"/>
              </a:ext>
            </a:extLst>
          </p:cNvPr>
          <p:cNvSpPr>
            <a:spLocks noGrp="1"/>
          </p:cNvSpPr>
          <p:nvPr>
            <p:ph type="title"/>
          </p:nvPr>
        </p:nvSpPr>
        <p:spPr>
          <a:xfrm>
            <a:off x="1139589" y="1536751"/>
            <a:ext cx="6073254" cy="3807725"/>
          </a:xfrm>
        </p:spPr>
        <p:txBody>
          <a:bodyPr vert="horz" lIns="109728" tIns="109728" rIns="109728" bIns="91440" rtlCol="0" anchor="ctr">
            <a:normAutofit/>
          </a:bodyPr>
          <a:lstStyle/>
          <a:p>
            <a:r>
              <a:rPr lang="en-US" sz="6600" b="0" cap="all" dirty="0">
                <a:solidFill>
                  <a:schemeClr val="bg1"/>
                </a:solidFill>
              </a:rPr>
              <a:t>Thank you</a:t>
            </a:r>
          </a:p>
        </p:txBody>
      </p:sp>
      <p:sp>
        <p:nvSpPr>
          <p:cNvPr id="22" name="Rectangle 21">
            <a:extLst>
              <a:ext uri="{FF2B5EF4-FFF2-40B4-BE49-F238E27FC236}">
                <a16:creationId xmlns:a16="http://schemas.microsoft.com/office/drawing/2014/main" id="{985AAE23-FCB6-4663-907C-0110B0FDC58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5608879"/>
            <a:ext cx="7759826" cy="1249121"/>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91DF095C-665A-4B22-A777-D3196F49510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43063" y="1226851"/>
            <a:ext cx="4348937" cy="4427525"/>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16D8D3EA-315B-4704-8E69-6DA845E37D5A}"/>
              </a:ext>
            </a:extLst>
          </p:cNvPr>
          <p:cNvSpPr>
            <a:spLocks noGrp="1"/>
          </p:cNvSpPr>
          <p:nvPr>
            <p:ph type="body" idx="1"/>
          </p:nvPr>
        </p:nvSpPr>
        <p:spPr>
          <a:xfrm>
            <a:off x="8488906" y="1926016"/>
            <a:ext cx="3055581" cy="3029195"/>
          </a:xfrm>
        </p:spPr>
        <p:txBody>
          <a:bodyPr vert="horz" lIns="109728" tIns="109728" rIns="109728" bIns="91440" rtlCol="0" anchor="ctr">
            <a:normAutofit/>
          </a:bodyPr>
          <a:lstStyle/>
          <a:p>
            <a:pPr>
              <a:lnSpc>
                <a:spcPct val="150000"/>
              </a:lnSpc>
              <a:spcBef>
                <a:spcPts val="930"/>
              </a:spcBef>
            </a:pPr>
            <a:endParaRPr lang="en-US">
              <a:solidFill>
                <a:schemeClr val="tx1">
                  <a:lumMod val="85000"/>
                  <a:lumOff val="15000"/>
                </a:schemeClr>
              </a:solidFill>
            </a:endParaRPr>
          </a:p>
        </p:txBody>
      </p:sp>
      <p:sp>
        <p:nvSpPr>
          <p:cNvPr id="26" name="Rectangle 25">
            <a:extLst>
              <a:ext uri="{FF2B5EF4-FFF2-40B4-BE49-F238E27FC236}">
                <a16:creationId xmlns:a16="http://schemas.microsoft.com/office/drawing/2014/main" id="{BEA1DA1C-6CE0-4AE4-918F-CC0E685C5F0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99696" y="5631149"/>
            <a:ext cx="4392304" cy="122685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D5E389A3-2501-4131-8C64-1530AAF5FC9D}"/>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70965" y="0"/>
            <a:ext cx="64008"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8A001026-2FEF-483E-964D-67CD7E09614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5" y="1204578"/>
            <a:ext cx="1218895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FAEB196E-F444-432F-8790-88C18E667EA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5" y="5598792"/>
            <a:ext cx="1218895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480484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1ED69555-EE48-4B19-812B-4E1068DBF97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73754" y="0"/>
            <a:ext cx="4618246"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57">
            <a:extLst>
              <a:ext uri="{FF2B5EF4-FFF2-40B4-BE49-F238E27FC236}">
                <a16:creationId xmlns:a16="http://schemas.microsoft.com/office/drawing/2014/main" id="{57AEB73D-F521-4B19-820F-12DB6BCC840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456113" y="31750"/>
            <a:ext cx="0" cy="1588"/>
          </a:xfrm>
          <a:custGeom>
            <a:avLst/>
            <a:gdLst/>
            <a:ahLst/>
            <a:cxnLst/>
            <a:rect l="0" t="0" r="r" b="b"/>
            <a:pathLst>
              <a:path w="2" h="2">
                <a:moveTo>
                  <a:pt x="0" y="0"/>
                </a:moveTo>
                <a:lnTo>
                  <a:pt x="2" y="0"/>
                </a:lnTo>
                <a:lnTo>
                  <a:pt x="0" y="2"/>
                </a:lnTo>
                <a:lnTo>
                  <a:pt x="0" y="0"/>
                </a:lnTo>
                <a:close/>
              </a:path>
            </a:pathLst>
          </a:custGeom>
          <a:solidFill>
            <a:srgbClr val="30466D"/>
          </a:solidFill>
          <a:ln w="0">
            <a:solidFill>
              <a:srgbClr val="30466D"/>
            </a:solidFill>
            <a:prstDash val="solid"/>
            <a:round/>
            <a:headEnd/>
            <a:tailEnd/>
          </a:ln>
        </p:spPr>
      </p:sp>
      <p:sp>
        <p:nvSpPr>
          <p:cNvPr id="11" name="Rectangle 10">
            <a:extLst>
              <a:ext uri="{FF2B5EF4-FFF2-40B4-BE49-F238E27FC236}">
                <a16:creationId xmlns:a16="http://schemas.microsoft.com/office/drawing/2014/main" id="{6B72EEBA-3A5D-41CE-8465-A45A0F65674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101215"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12">
            <a:extLst>
              <a:ext uri="{FF2B5EF4-FFF2-40B4-BE49-F238E27FC236}">
                <a16:creationId xmlns:a16="http://schemas.microsoft.com/office/drawing/2014/main" id="{EA164D6B-6878-4B9F-A2D0-985D39B17B4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2A175829-70EA-4A6D-978C-4D0923059C3D}"/>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99696" y="-2"/>
            <a:ext cx="4392304" cy="1218429"/>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EE5D2B4A-3399-4CCF-A171-7F8B1BF5459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259253"/>
            <a:ext cx="640080" cy="436272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48F8051A-999C-4F38-985C-673617805A2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1238464"/>
            <a:ext cx="7201313" cy="440429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1AF910E-EA7A-45EF-ADFC-A27549BE3790}"/>
              </a:ext>
            </a:extLst>
          </p:cNvPr>
          <p:cNvSpPr>
            <a:spLocks noGrp="1"/>
          </p:cNvSpPr>
          <p:nvPr>
            <p:ph type="title"/>
          </p:nvPr>
        </p:nvSpPr>
        <p:spPr>
          <a:xfrm>
            <a:off x="1139589" y="1536751"/>
            <a:ext cx="6073254" cy="3807725"/>
          </a:xfrm>
        </p:spPr>
        <p:txBody>
          <a:bodyPr vert="horz" lIns="109728" tIns="109728" rIns="109728" bIns="91440" rtlCol="0" anchor="ctr">
            <a:normAutofit/>
          </a:bodyPr>
          <a:lstStyle/>
          <a:p>
            <a:pPr algn="ctr">
              <a:lnSpc>
                <a:spcPct val="125000"/>
              </a:lnSpc>
            </a:pPr>
            <a:r>
              <a:rPr lang="en-US" sz="6600" b="0" cap="all" dirty="0">
                <a:solidFill>
                  <a:schemeClr val="bg1"/>
                </a:solidFill>
              </a:rPr>
              <a:t>Literature review</a:t>
            </a:r>
          </a:p>
        </p:txBody>
      </p:sp>
      <p:sp>
        <p:nvSpPr>
          <p:cNvPr id="21" name="Rectangle 20">
            <a:extLst>
              <a:ext uri="{FF2B5EF4-FFF2-40B4-BE49-F238E27FC236}">
                <a16:creationId xmlns:a16="http://schemas.microsoft.com/office/drawing/2014/main" id="{985AAE23-FCB6-4663-907C-0110B0FDC58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5608879"/>
            <a:ext cx="7759826" cy="1249121"/>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91DF095C-665A-4B22-A777-D3196F49510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43063" y="1226851"/>
            <a:ext cx="4348937" cy="4427525"/>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BEA1DA1C-6CE0-4AE4-918F-CC0E685C5F0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99696" y="5631149"/>
            <a:ext cx="4392304" cy="122685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D5E389A3-2501-4131-8C64-1530AAF5FC9D}"/>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70965" y="0"/>
            <a:ext cx="64008"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8A001026-2FEF-483E-964D-67CD7E09614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5" y="1204578"/>
            <a:ext cx="1218895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FAEB196E-F444-432F-8790-88C18E667EA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5" y="5598792"/>
            <a:ext cx="1218895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9733848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2526924-84D3-45FB-A5FE-62D8FCBF53B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C2A6256-1DD0-4E4B-A8B3-9A711B4DBE0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8768" y="2130218"/>
            <a:ext cx="11153231" cy="472778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1760540-185E-4652-BFD2-9B362EF3BC9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96641"/>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8BADC85-80C1-4780-A9A9-5429D3D168DF}"/>
              </a:ext>
            </a:extLst>
          </p:cNvPr>
          <p:cNvSpPr>
            <a:spLocks noGrp="1"/>
          </p:cNvSpPr>
          <p:nvPr>
            <p:ph type="title"/>
          </p:nvPr>
        </p:nvSpPr>
        <p:spPr>
          <a:xfrm>
            <a:off x="1535371" y="1044054"/>
            <a:ext cx="10013709" cy="1030360"/>
          </a:xfrm>
        </p:spPr>
        <p:txBody>
          <a:bodyPr>
            <a:noAutofit/>
          </a:bodyPr>
          <a:lstStyle/>
          <a:p>
            <a:pPr>
              <a:lnSpc>
                <a:spcPct val="115000"/>
              </a:lnSpc>
              <a:spcBef>
                <a:spcPts val="1200"/>
              </a:spcBef>
              <a:spcAft>
                <a:spcPts val="1500"/>
              </a:spcAft>
            </a:pPr>
            <a:r>
              <a:rPr lang="en-US" sz="2400" kern="1600" dirty="0">
                <a:solidFill>
                  <a:schemeClr val="bg1">
                    <a:lumMod val="95000"/>
                  </a:schemeClr>
                </a:solidFill>
                <a:effectLst/>
                <a:ea typeface="Times New Roman" panose="02020603050405020304" pitchFamily="18" charset="0"/>
                <a:cs typeface="Times New Roman" panose="02020603050405020304" pitchFamily="18" charset="0"/>
              </a:rPr>
              <a:t>Roving vehicle rental system and method </a:t>
            </a:r>
            <a:r>
              <a:rPr lang="en-US" sz="1800" kern="1600" dirty="0">
                <a:solidFill>
                  <a:schemeClr val="bg1">
                    <a:lumMod val="95000"/>
                  </a:schemeClr>
                </a:solidFill>
                <a:effectLst/>
                <a:ea typeface="Times New Roman" panose="02020603050405020304" pitchFamily="18" charset="0"/>
                <a:cs typeface="Times New Roman" panose="02020603050405020304" pitchFamily="18" charset="0"/>
              </a:rPr>
              <a:t/>
            </a:r>
            <a:br>
              <a:rPr lang="en-US" sz="1800" kern="1600" dirty="0">
                <a:solidFill>
                  <a:schemeClr val="bg1">
                    <a:lumMod val="95000"/>
                  </a:schemeClr>
                </a:solidFill>
                <a:effectLst/>
                <a:ea typeface="Times New Roman" panose="02020603050405020304" pitchFamily="18" charset="0"/>
                <a:cs typeface="Times New Roman" panose="02020603050405020304" pitchFamily="18" charset="0"/>
              </a:rPr>
            </a:br>
            <a:r>
              <a:rPr lang="en-US" sz="1800" b="0" kern="1600" dirty="0">
                <a:solidFill>
                  <a:schemeClr val="bg1">
                    <a:lumMod val="95000"/>
                  </a:schemeClr>
                </a:solidFill>
                <a:effectLst/>
                <a:ea typeface="Times New Roman" panose="02020603050405020304" pitchFamily="18" charset="0"/>
                <a:cs typeface="Times New Roman" panose="02020603050405020304" pitchFamily="18" charset="0"/>
              </a:rPr>
              <a:t>    - </a:t>
            </a:r>
            <a:r>
              <a:rPr lang="en-US" sz="1200" b="0" kern="1600" dirty="0">
                <a:solidFill>
                  <a:schemeClr val="bg1">
                    <a:lumMod val="95000"/>
                  </a:schemeClr>
                </a:solidFill>
                <a:effectLst/>
                <a:ea typeface="Times New Roman" panose="02020603050405020304" pitchFamily="18" charset="0"/>
                <a:cs typeface="Times New Roman" panose="02020603050405020304" pitchFamily="18" charset="0"/>
              </a:rPr>
              <a:t>Randall W. MARUSYK, Ottawa (CA); Hilary PHENIX, Ottawa (CA), Year- May 31, 2016.</a:t>
            </a:r>
            <a:endParaRPr lang="en-IN" sz="1800" b="0" kern="1600" dirty="0">
              <a:solidFill>
                <a:schemeClr val="bg1">
                  <a:lumMod val="95000"/>
                </a:schemeClr>
              </a:solidFill>
              <a:effectLst/>
              <a:ea typeface="Times New Roman" panose="02020603050405020304" pitchFamily="18" charset="0"/>
              <a:cs typeface="Times New Roman" panose="02020603050405020304" pitchFamily="18" charset="0"/>
            </a:endParaRPr>
          </a:p>
        </p:txBody>
      </p:sp>
      <p:sp>
        <p:nvSpPr>
          <p:cNvPr id="14" name="Rectangle 13">
            <a:extLst>
              <a:ext uri="{FF2B5EF4-FFF2-40B4-BE49-F238E27FC236}">
                <a16:creationId xmlns:a16="http://schemas.microsoft.com/office/drawing/2014/main" id="{729789F4-85C1-41A0-83EB-992E22210CB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962423"/>
            <a:ext cx="1006766" cy="12161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D9D367D-6DD2-4A7C-8918-0DCAC297559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5A323B0-061A-4DCD-A396-A7EDFAC9FBBA}"/>
              </a:ext>
            </a:extLst>
          </p:cNvPr>
          <p:cNvSpPr>
            <a:spLocks noGrp="1"/>
          </p:cNvSpPr>
          <p:nvPr>
            <p:ph idx="1"/>
          </p:nvPr>
        </p:nvSpPr>
        <p:spPr>
          <a:xfrm>
            <a:off x="1535371" y="2702257"/>
            <a:ext cx="9935571" cy="3426158"/>
          </a:xfrm>
        </p:spPr>
        <p:txBody>
          <a:bodyPr anchor="t">
            <a:normAutofit/>
          </a:bodyPr>
          <a:lstStyle/>
          <a:p>
            <a:pPr marL="285750" indent="-285750" algn="just">
              <a:lnSpc>
                <a:spcPct val="115000"/>
              </a:lnSpc>
              <a:spcAft>
                <a:spcPts val="1000"/>
              </a:spcAft>
              <a:buFont typeface="Arial" panose="020B0604020202020204" pitchFamily="34" charset="0"/>
              <a:buChar char="•"/>
            </a:pPr>
            <a:r>
              <a:rPr lang="en-US" sz="1500" b="0" dirty="0">
                <a:solidFill>
                  <a:srgbClr val="333333"/>
                </a:solidFill>
                <a:effectLst/>
                <a:ea typeface="SimSun" panose="02010600030101010101" pitchFamily="2" charset="-122"/>
                <a:cs typeface="Times New Roman" panose="02020603050405020304" pitchFamily="18" charset="0"/>
              </a:rPr>
              <a:t>A method and system for facilitating vehicle rental are provided. Rental request parameters are received from a first party, including a rental start time, a rental pick-up location, a rental end time and a rental drop-off location. A vehicle available for rent between the rental start time and the rental end time is acquired, and delivery of the vehicle to the rental pick-up location is initiated. A transaction with the user may be performed upon delivery. Retrieval of the vehicle from the rental drop-off location is initiated following the rental end time.</a:t>
            </a:r>
          </a:p>
          <a:p>
            <a:pPr algn="just">
              <a:lnSpc>
                <a:spcPct val="115000"/>
              </a:lnSpc>
              <a:spcAft>
                <a:spcPts val="1000"/>
              </a:spcAft>
            </a:pPr>
            <a:r>
              <a:rPr lang="en-US" dirty="0">
                <a:solidFill>
                  <a:srgbClr val="333333"/>
                </a:solidFill>
                <a:effectLst/>
                <a:latin typeface="+mj-lt"/>
                <a:ea typeface="SimSun" panose="02010600030101010101" pitchFamily="2" charset="-122"/>
                <a:cs typeface="Times New Roman" panose="02020603050405020304" pitchFamily="18" charset="0"/>
              </a:rPr>
              <a:t>LIMITATION:</a:t>
            </a:r>
            <a:endParaRPr lang="en-IN" dirty="0">
              <a:solidFill>
                <a:srgbClr val="333333"/>
              </a:solidFill>
              <a:latin typeface="+mj-lt"/>
              <a:ea typeface="SimSun" panose="02010600030101010101" pitchFamily="2" charset="-122"/>
              <a:cs typeface="Times New Roman" panose="02020603050405020304" pitchFamily="18" charset="0"/>
            </a:endParaRPr>
          </a:p>
          <a:p>
            <a:pPr marL="285750" indent="-285750" algn="just">
              <a:lnSpc>
                <a:spcPct val="115000"/>
              </a:lnSpc>
              <a:spcAft>
                <a:spcPts val="1000"/>
              </a:spcAft>
              <a:buFont typeface="Arial" panose="020B0604020202020204" pitchFamily="34" charset="0"/>
              <a:buChar char="•"/>
            </a:pPr>
            <a:r>
              <a:rPr lang="en-IN" sz="1500" b="0" dirty="0">
                <a:solidFill>
                  <a:srgbClr val="333333"/>
                </a:solidFill>
                <a:ea typeface="SimSun" panose="02010600030101010101" pitchFamily="2" charset="-122"/>
                <a:cs typeface="Times New Roman" panose="02020603050405020304" pitchFamily="18" charset="0"/>
              </a:rPr>
              <a:t>Requires large human and hardware resources for operation.</a:t>
            </a:r>
            <a:endParaRPr lang="en-US" sz="1500" b="0" dirty="0">
              <a:solidFill>
                <a:srgbClr val="333333"/>
              </a:solidFill>
              <a:effectLst/>
              <a:ea typeface="SimSu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104402901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2526924-84D3-45FB-A5FE-62D8FCBF53B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C2A6256-1DD0-4E4B-A8B3-9A711B4DBE0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8768" y="2130218"/>
            <a:ext cx="11153231" cy="472778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1760540-185E-4652-BFD2-9B362EF3BC9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96641"/>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8BADC85-80C1-4780-A9A9-5429D3D168DF}"/>
              </a:ext>
            </a:extLst>
          </p:cNvPr>
          <p:cNvSpPr>
            <a:spLocks noGrp="1"/>
          </p:cNvSpPr>
          <p:nvPr>
            <p:ph type="title"/>
          </p:nvPr>
        </p:nvSpPr>
        <p:spPr>
          <a:xfrm>
            <a:off x="1535371" y="1044054"/>
            <a:ext cx="10013709" cy="1030360"/>
          </a:xfrm>
        </p:spPr>
        <p:txBody>
          <a:bodyPr>
            <a:noAutofit/>
          </a:bodyPr>
          <a:lstStyle/>
          <a:p>
            <a:pPr>
              <a:lnSpc>
                <a:spcPct val="115000"/>
              </a:lnSpc>
              <a:spcAft>
                <a:spcPts val="1000"/>
              </a:spcAft>
            </a:pPr>
            <a:r>
              <a:rPr lang="en-US" sz="2400" dirty="0">
                <a:solidFill>
                  <a:schemeClr val="bg1">
                    <a:lumMod val="95000"/>
                  </a:schemeClr>
                </a:solidFill>
                <a:effectLst/>
                <a:ea typeface="SimSun" panose="02010600030101010101" pitchFamily="2" charset="-122"/>
                <a:cs typeface="Times New Roman" panose="02020603050405020304" pitchFamily="18" charset="0"/>
              </a:rPr>
              <a:t>Shared vehicle rental system</a:t>
            </a:r>
            <a:br>
              <a:rPr lang="en-US" sz="2400" dirty="0">
                <a:solidFill>
                  <a:schemeClr val="bg1">
                    <a:lumMod val="95000"/>
                  </a:schemeClr>
                </a:solidFill>
                <a:effectLst/>
                <a:ea typeface="SimSun" panose="02010600030101010101" pitchFamily="2" charset="-122"/>
                <a:cs typeface="Times New Roman" panose="02020603050405020304" pitchFamily="18" charset="0"/>
              </a:rPr>
            </a:br>
            <a:r>
              <a:rPr lang="en-US" sz="1200" b="0" dirty="0">
                <a:solidFill>
                  <a:schemeClr val="bg1">
                    <a:lumMod val="95000"/>
                  </a:schemeClr>
                </a:solidFill>
                <a:effectLst/>
                <a:ea typeface="SimSun" panose="02010600030101010101" pitchFamily="2" charset="-122"/>
                <a:cs typeface="Times New Roman" panose="02020603050405020304" pitchFamily="18" charset="0"/>
              </a:rPr>
              <a:t>    - </a:t>
            </a:r>
            <a:r>
              <a:rPr lang="en-US" sz="1200" b="0" dirty="0" err="1">
                <a:solidFill>
                  <a:schemeClr val="bg1">
                    <a:lumMod val="95000"/>
                  </a:schemeClr>
                </a:solidFill>
                <a:effectLst/>
                <a:ea typeface="SimSun" panose="02010600030101010101" pitchFamily="2" charset="-122"/>
                <a:cs typeface="Times New Roman" panose="02020603050405020304" pitchFamily="18" charset="0"/>
              </a:rPr>
              <a:t>Katsutoshi</a:t>
            </a:r>
            <a:r>
              <a:rPr lang="en-US" sz="1200" b="0" dirty="0">
                <a:solidFill>
                  <a:schemeClr val="bg1">
                    <a:lumMod val="95000"/>
                  </a:schemeClr>
                </a:solidFill>
                <a:effectLst/>
                <a:ea typeface="SimSun" panose="02010600030101010101" pitchFamily="2" charset="-122"/>
                <a:cs typeface="Times New Roman" panose="02020603050405020304" pitchFamily="18" charset="0"/>
              </a:rPr>
              <a:t> </a:t>
            </a:r>
            <a:r>
              <a:rPr lang="en-US" sz="1200" b="0" dirty="0" err="1">
                <a:solidFill>
                  <a:schemeClr val="bg1">
                    <a:lumMod val="95000"/>
                  </a:schemeClr>
                </a:solidFill>
                <a:effectLst/>
                <a:ea typeface="SimSun" panose="02010600030101010101" pitchFamily="2" charset="-122"/>
                <a:cs typeface="Times New Roman" panose="02020603050405020304" pitchFamily="18" charset="0"/>
              </a:rPr>
              <a:t>Tagami</a:t>
            </a:r>
            <a:r>
              <a:rPr lang="en-US" sz="1200" b="0" dirty="0">
                <a:solidFill>
                  <a:schemeClr val="bg1">
                    <a:lumMod val="95000"/>
                  </a:schemeClr>
                </a:solidFill>
                <a:effectLst/>
                <a:ea typeface="SimSun" panose="02010600030101010101" pitchFamily="2" charset="-122"/>
                <a:cs typeface="Times New Roman" panose="02020603050405020304" pitchFamily="18" charset="0"/>
              </a:rPr>
              <a:t>, </a:t>
            </a:r>
            <a:r>
              <a:rPr lang="en-US" sz="1200" b="0" dirty="0" err="1">
                <a:solidFill>
                  <a:schemeClr val="bg1">
                    <a:lumMod val="95000"/>
                  </a:schemeClr>
                </a:solidFill>
                <a:effectLst/>
                <a:ea typeface="SimSun" panose="02010600030101010101" pitchFamily="2" charset="-122"/>
                <a:cs typeface="Times New Roman" panose="02020603050405020304" pitchFamily="18" charset="0"/>
              </a:rPr>
              <a:t>Asaka</a:t>
            </a:r>
            <a:r>
              <a:rPr lang="en-US" sz="1200" b="0" dirty="0">
                <a:solidFill>
                  <a:schemeClr val="bg1">
                    <a:lumMod val="95000"/>
                  </a:schemeClr>
                </a:solidFill>
                <a:effectLst/>
                <a:ea typeface="SimSun" panose="02010600030101010101" pitchFamily="2" charset="-122"/>
                <a:cs typeface="Times New Roman" panose="02020603050405020304" pitchFamily="18" charset="0"/>
              </a:rPr>
              <a:t>; Masaki Ban, Shinjuku-</a:t>
            </a:r>
            <a:r>
              <a:rPr lang="en-US" sz="1200" b="0" dirty="0" err="1">
                <a:solidFill>
                  <a:schemeClr val="bg1">
                    <a:lumMod val="95000"/>
                  </a:schemeClr>
                </a:solidFill>
                <a:effectLst/>
                <a:ea typeface="SimSun" panose="02010600030101010101" pitchFamily="2" charset="-122"/>
                <a:cs typeface="Times New Roman" panose="02020603050405020304" pitchFamily="18" charset="0"/>
              </a:rPr>
              <a:t>ku</a:t>
            </a:r>
            <a:r>
              <a:rPr lang="en-US" sz="1200" b="0" dirty="0">
                <a:solidFill>
                  <a:schemeClr val="bg1">
                    <a:lumMod val="95000"/>
                  </a:schemeClr>
                </a:solidFill>
                <a:effectLst/>
                <a:ea typeface="SimSun" panose="02010600030101010101" pitchFamily="2" charset="-122"/>
                <a:cs typeface="Times New Roman" panose="02020603050405020304" pitchFamily="18" charset="0"/>
              </a:rPr>
              <a:t>; Fumitaka Takahashi, Hoya, Yasushi Okada, </a:t>
            </a:r>
            <a:r>
              <a:rPr lang="en-US" sz="1200" b="0" dirty="0" err="1">
                <a:solidFill>
                  <a:schemeClr val="bg1">
                    <a:lumMod val="95000"/>
                  </a:schemeClr>
                </a:solidFill>
                <a:effectLst/>
                <a:ea typeface="SimSun" panose="02010600030101010101" pitchFamily="2" charset="-122"/>
                <a:cs typeface="Times New Roman" panose="02020603050405020304" pitchFamily="18" charset="0"/>
              </a:rPr>
              <a:t>Fujimi</a:t>
            </a:r>
            <a:r>
              <a:rPr lang="en-US" sz="1200" b="0" dirty="0">
                <a:solidFill>
                  <a:schemeClr val="bg1">
                    <a:lumMod val="95000"/>
                  </a:schemeClr>
                </a:solidFill>
                <a:effectLst/>
                <a:ea typeface="SimSun" panose="02010600030101010101" pitchFamily="2" charset="-122"/>
                <a:cs typeface="Times New Roman" panose="02020603050405020304" pitchFamily="18" charset="0"/>
              </a:rPr>
              <a:t>, all of Japan, Year- Dec 5, 2013</a:t>
            </a:r>
            <a:endParaRPr lang="en-IN" sz="1200" b="0" dirty="0">
              <a:solidFill>
                <a:schemeClr val="bg1">
                  <a:lumMod val="95000"/>
                </a:schemeClr>
              </a:solidFill>
              <a:effectLst/>
              <a:ea typeface="SimSun" panose="02010600030101010101" pitchFamily="2" charset="-122"/>
              <a:cs typeface="Times New Roman" panose="02020603050405020304" pitchFamily="18" charset="0"/>
            </a:endParaRPr>
          </a:p>
        </p:txBody>
      </p:sp>
      <p:sp>
        <p:nvSpPr>
          <p:cNvPr id="14" name="Rectangle 13">
            <a:extLst>
              <a:ext uri="{FF2B5EF4-FFF2-40B4-BE49-F238E27FC236}">
                <a16:creationId xmlns:a16="http://schemas.microsoft.com/office/drawing/2014/main" id="{729789F4-85C1-41A0-83EB-992E22210CB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962423"/>
            <a:ext cx="1006766" cy="12161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D9D367D-6DD2-4A7C-8918-0DCAC297559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5A323B0-061A-4DCD-A396-A7EDFAC9FBBA}"/>
              </a:ext>
            </a:extLst>
          </p:cNvPr>
          <p:cNvSpPr>
            <a:spLocks noGrp="1"/>
          </p:cNvSpPr>
          <p:nvPr>
            <p:ph idx="1"/>
          </p:nvPr>
        </p:nvSpPr>
        <p:spPr>
          <a:xfrm>
            <a:off x="1535371" y="2702257"/>
            <a:ext cx="9935571" cy="3426158"/>
          </a:xfrm>
        </p:spPr>
        <p:txBody>
          <a:bodyPr anchor="t">
            <a:noAutofit/>
          </a:bodyPr>
          <a:lstStyle/>
          <a:p>
            <a:pPr marL="285750" indent="-285750" algn="just">
              <a:buFont typeface="Arial" panose="020B0604020202020204" pitchFamily="34" charset="0"/>
              <a:buChar char="•"/>
            </a:pPr>
            <a:r>
              <a:rPr lang="en-US" sz="1500" b="0" dirty="0">
                <a:effectLst/>
                <a:ea typeface="SimSun" panose="02010600030101010101" pitchFamily="2" charset="-122"/>
                <a:cs typeface="Times New Roman" panose="02020603050405020304" pitchFamily="18" charset="0"/>
              </a:rPr>
              <a:t>A shared vehicle rental System has a plurality of motor vehicles, a parking area for a plurality of users to rent motor vehicles therefrom and to return motor vehicles thereto, and a control center for Supervising the motor Vehicles. The shared vehicle rental System registers the users in a plurality of groups depending on a usage time Zone in which the users use the motor vehicles, identifies registration information of the users which is recorded on IC cards of the users, and Supervise the motor vehicles and the parking area based on the registration information of the users.</a:t>
            </a:r>
          </a:p>
          <a:p>
            <a:pPr algn="just"/>
            <a:r>
              <a:rPr lang="en-US" dirty="0">
                <a:latin typeface="+mj-lt"/>
                <a:ea typeface="SimSun" panose="02010600030101010101" pitchFamily="2" charset="-122"/>
                <a:cs typeface="Times New Roman" panose="02020603050405020304" pitchFamily="18" charset="0"/>
              </a:rPr>
              <a:t>LIMITATION:</a:t>
            </a:r>
          </a:p>
          <a:p>
            <a:pPr marL="285750" indent="-285750" algn="just">
              <a:buFont typeface="Arial" panose="020B0604020202020204" pitchFamily="34" charset="0"/>
              <a:buChar char="•"/>
            </a:pPr>
            <a:r>
              <a:rPr lang="en-US" sz="1500" b="0" dirty="0">
                <a:ea typeface="SimSun" panose="02010600030101010101" pitchFamily="2" charset="-122"/>
                <a:cs typeface="Times New Roman" panose="02020603050405020304" pitchFamily="18" charset="0"/>
              </a:rPr>
              <a:t>Requires land and human resources for operation</a:t>
            </a:r>
            <a:endParaRPr lang="en-IN" sz="1500" b="0" dirty="0"/>
          </a:p>
        </p:txBody>
      </p:sp>
    </p:spTree>
    <p:extLst>
      <p:ext uri="{BB962C8B-B14F-4D97-AF65-F5344CB8AC3E}">
        <p14:creationId xmlns:p14="http://schemas.microsoft.com/office/powerpoint/2010/main" val="193673599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2526924-84D3-45FB-A5FE-62D8FCBF53B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C2A6256-1DD0-4E4B-A8B3-9A711B4DBE0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8768" y="2130218"/>
            <a:ext cx="11153231" cy="472778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1760540-185E-4652-BFD2-9B362EF3BC9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96641"/>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01E48D-E933-45F6-AE27-D27BB30071C1}"/>
              </a:ext>
            </a:extLst>
          </p:cNvPr>
          <p:cNvSpPr>
            <a:spLocks noGrp="1"/>
          </p:cNvSpPr>
          <p:nvPr>
            <p:ph type="title"/>
          </p:nvPr>
        </p:nvSpPr>
        <p:spPr>
          <a:xfrm>
            <a:off x="1535371" y="1044054"/>
            <a:ext cx="10013709" cy="1030360"/>
          </a:xfrm>
        </p:spPr>
        <p:txBody>
          <a:bodyPr>
            <a:noAutofit/>
          </a:bodyPr>
          <a:lstStyle/>
          <a:p>
            <a:r>
              <a:rPr lang="en-US" sz="2400" kern="1600" dirty="0">
                <a:solidFill>
                  <a:schemeClr val="bg1">
                    <a:lumMod val="95000"/>
                  </a:schemeClr>
                </a:solidFill>
                <a:effectLst/>
                <a:ea typeface="Times New Roman" panose="02020603050405020304" pitchFamily="18" charset="0"/>
                <a:cs typeface="Times New Roman" panose="02020603050405020304" pitchFamily="18" charset="0"/>
              </a:rPr>
              <a:t>Car rental system</a:t>
            </a:r>
            <a:r>
              <a:rPr lang="en-US" sz="2400" b="0" kern="1600" dirty="0">
                <a:solidFill>
                  <a:schemeClr val="bg1">
                    <a:lumMod val="95000"/>
                  </a:schemeClr>
                </a:solidFill>
                <a:ea typeface="Times New Roman" panose="02020603050405020304" pitchFamily="18" charset="0"/>
                <a:cs typeface="Times New Roman" panose="02020603050405020304" pitchFamily="18" charset="0"/>
              </a:rPr>
              <a:t/>
            </a:r>
            <a:br>
              <a:rPr lang="en-US" sz="2400" b="0" kern="1600" dirty="0">
                <a:solidFill>
                  <a:schemeClr val="bg1">
                    <a:lumMod val="95000"/>
                  </a:schemeClr>
                </a:solidFill>
                <a:ea typeface="Times New Roman" panose="02020603050405020304" pitchFamily="18" charset="0"/>
                <a:cs typeface="Times New Roman" panose="02020603050405020304" pitchFamily="18" charset="0"/>
              </a:rPr>
            </a:br>
            <a:r>
              <a:rPr lang="en-US" sz="1200" b="0" kern="1600" dirty="0">
                <a:solidFill>
                  <a:schemeClr val="bg1">
                    <a:lumMod val="95000"/>
                  </a:schemeClr>
                </a:solidFill>
                <a:ea typeface="Times New Roman" panose="02020603050405020304" pitchFamily="18" charset="0"/>
                <a:cs typeface="Times New Roman" panose="02020603050405020304" pitchFamily="18" charset="0"/>
              </a:rPr>
              <a:t>    </a:t>
            </a:r>
            <a:r>
              <a:rPr lang="en-US" sz="1200" b="0" kern="1600" dirty="0">
                <a:solidFill>
                  <a:schemeClr val="bg1">
                    <a:lumMod val="95000"/>
                  </a:schemeClr>
                </a:solidFill>
                <a:effectLst/>
                <a:ea typeface="Times New Roman" panose="02020603050405020304" pitchFamily="18" charset="0"/>
                <a:cs typeface="Times New Roman" panose="02020603050405020304" pitchFamily="18" charset="0"/>
              </a:rPr>
              <a:t>- Mitsuru </a:t>
            </a:r>
            <a:r>
              <a:rPr lang="en-US" sz="1200" b="0" kern="1600" dirty="0" err="1">
                <a:solidFill>
                  <a:schemeClr val="bg1">
                    <a:lumMod val="95000"/>
                  </a:schemeClr>
                </a:solidFill>
                <a:effectLst/>
                <a:ea typeface="Times New Roman" panose="02020603050405020304" pitchFamily="18" charset="0"/>
                <a:cs typeface="Times New Roman" panose="02020603050405020304" pitchFamily="18" charset="0"/>
              </a:rPr>
              <a:t>Sendouda</a:t>
            </a:r>
            <a:r>
              <a:rPr lang="en-US" sz="1200" b="0" kern="1600" dirty="0">
                <a:solidFill>
                  <a:schemeClr val="bg1">
                    <a:lumMod val="95000"/>
                  </a:schemeClr>
                </a:solidFill>
                <a:effectLst/>
                <a:ea typeface="Times New Roman" panose="02020603050405020304" pitchFamily="18" charset="0"/>
                <a:cs typeface="Times New Roman" panose="02020603050405020304" pitchFamily="18" charset="0"/>
              </a:rPr>
              <a:t>, Tokyo (JP), Year- Dec 27, 2001</a:t>
            </a:r>
            <a:endParaRPr lang="en-IN" sz="1200" b="0" dirty="0">
              <a:solidFill>
                <a:schemeClr val="bg1">
                  <a:lumMod val="95000"/>
                </a:schemeClr>
              </a:solidFill>
            </a:endParaRPr>
          </a:p>
        </p:txBody>
      </p:sp>
      <p:sp>
        <p:nvSpPr>
          <p:cNvPr id="14" name="Rectangle 13">
            <a:extLst>
              <a:ext uri="{FF2B5EF4-FFF2-40B4-BE49-F238E27FC236}">
                <a16:creationId xmlns:a16="http://schemas.microsoft.com/office/drawing/2014/main" id="{729789F4-85C1-41A0-83EB-992E22210CB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962423"/>
            <a:ext cx="1006766" cy="12161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D9D367D-6DD2-4A7C-8918-0DCAC297559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EC331B8C-A906-4E8E-B30F-7547D55EC6A6}"/>
              </a:ext>
            </a:extLst>
          </p:cNvPr>
          <p:cNvSpPr>
            <a:spLocks noGrp="1"/>
          </p:cNvSpPr>
          <p:nvPr>
            <p:ph idx="1"/>
          </p:nvPr>
        </p:nvSpPr>
        <p:spPr>
          <a:xfrm>
            <a:off x="1535371" y="2702257"/>
            <a:ext cx="9935571" cy="3426158"/>
          </a:xfrm>
        </p:spPr>
        <p:txBody>
          <a:bodyPr anchor="t">
            <a:normAutofit/>
          </a:bodyPr>
          <a:lstStyle/>
          <a:p>
            <a:pPr marL="285750" indent="-285750" algn="just">
              <a:buFont typeface="Arial" panose="020B0604020202020204" pitchFamily="34" charset="0"/>
              <a:buChar char="•"/>
            </a:pPr>
            <a:r>
              <a:rPr lang="en-US" sz="1500" b="0" dirty="0">
                <a:solidFill>
                  <a:srgbClr val="333333"/>
                </a:solidFill>
                <a:effectLst/>
                <a:ea typeface="SimSun" panose="02010600030101010101" pitchFamily="2" charset="-122"/>
                <a:cs typeface="Times New Roman" panose="02020603050405020304" pitchFamily="18" charset="0"/>
              </a:rPr>
              <a:t>A car rental system receives a rental order specifying the model of a rental car and a delivery location at which the user wishes the rental car to be delivered. The car rental agency delivers the specified rental car to the specified location and leaves the rental car without attending to the user. The user goes to the specified location and then drives the rental car by using a password and a card key previously delivered to the user.</a:t>
            </a:r>
          </a:p>
          <a:p>
            <a:pPr algn="just"/>
            <a:r>
              <a:rPr lang="en-US" dirty="0">
                <a:solidFill>
                  <a:srgbClr val="333333"/>
                </a:solidFill>
                <a:latin typeface="+mj-lt"/>
                <a:ea typeface="SimSun" panose="02010600030101010101" pitchFamily="2" charset="-122"/>
                <a:cs typeface="Times New Roman" panose="02020603050405020304" pitchFamily="18" charset="0"/>
              </a:rPr>
              <a:t>LIMITATION:</a:t>
            </a:r>
          </a:p>
          <a:p>
            <a:pPr marL="285750" indent="-285750" algn="just">
              <a:buFont typeface="Arial" panose="020B0604020202020204" pitchFamily="34" charset="0"/>
              <a:buChar char="•"/>
            </a:pPr>
            <a:r>
              <a:rPr lang="en-IN" sz="1500" b="0" dirty="0">
                <a:ea typeface="SimSun" panose="02010600030101010101" pitchFamily="2" charset="-122"/>
                <a:cs typeface="Times New Roman" panose="02020603050405020304" pitchFamily="18" charset="0"/>
              </a:rPr>
              <a:t>Need human resources for implementation.</a:t>
            </a:r>
            <a:endParaRPr lang="en-IN" sz="1500" b="0" dirty="0">
              <a:effectLst/>
              <a:ea typeface="SimSu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416749363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2526924-84D3-45FB-A5FE-62D8FCBF53B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C2A6256-1DD0-4E4B-A8B3-9A711B4DBE0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8768" y="2130218"/>
            <a:ext cx="11153231" cy="472778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1760540-185E-4652-BFD2-9B362EF3BC9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96641"/>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0683774-25FB-4F4C-9E04-9848CBBC0956}"/>
              </a:ext>
            </a:extLst>
          </p:cNvPr>
          <p:cNvSpPr>
            <a:spLocks noGrp="1"/>
          </p:cNvSpPr>
          <p:nvPr>
            <p:ph type="title"/>
          </p:nvPr>
        </p:nvSpPr>
        <p:spPr>
          <a:xfrm>
            <a:off x="1535371" y="1044054"/>
            <a:ext cx="10013709" cy="1030360"/>
          </a:xfrm>
        </p:spPr>
        <p:txBody>
          <a:bodyPr>
            <a:noAutofit/>
          </a:bodyPr>
          <a:lstStyle/>
          <a:p>
            <a:r>
              <a:rPr lang="en-US" sz="2400" kern="1600" dirty="0">
                <a:solidFill>
                  <a:schemeClr val="bg1"/>
                </a:solidFill>
                <a:effectLst/>
                <a:ea typeface="Times New Roman" panose="02020603050405020304" pitchFamily="18" charset="0"/>
                <a:cs typeface="Times New Roman" panose="02020603050405020304" pitchFamily="18" charset="0"/>
              </a:rPr>
              <a:t>Remote vehicle rental systems and methods</a:t>
            </a:r>
            <a:r>
              <a:rPr lang="en-US" sz="1200" b="0" kern="1600" dirty="0">
                <a:solidFill>
                  <a:schemeClr val="bg1"/>
                </a:solidFill>
                <a:effectLst/>
                <a:ea typeface="Times New Roman" panose="02020603050405020304" pitchFamily="18" charset="0"/>
                <a:cs typeface="Times New Roman" panose="02020603050405020304" pitchFamily="18" charset="0"/>
              </a:rPr>
              <a:t/>
            </a:r>
            <a:br>
              <a:rPr lang="en-US" sz="1200" b="0" kern="1600" dirty="0">
                <a:solidFill>
                  <a:schemeClr val="bg1"/>
                </a:solidFill>
                <a:effectLst/>
                <a:ea typeface="Times New Roman" panose="02020603050405020304" pitchFamily="18" charset="0"/>
                <a:cs typeface="Times New Roman" panose="02020603050405020304" pitchFamily="18" charset="0"/>
              </a:rPr>
            </a:br>
            <a:r>
              <a:rPr lang="en-US" sz="1200" b="0" kern="1600" dirty="0">
                <a:solidFill>
                  <a:schemeClr val="bg1"/>
                </a:solidFill>
                <a:effectLst/>
                <a:ea typeface="Times New Roman" panose="02020603050405020304" pitchFamily="18" charset="0"/>
                <a:cs typeface="Times New Roman" panose="02020603050405020304" pitchFamily="18" charset="0"/>
              </a:rPr>
              <a:t>    - Randall W. MARUSYK, Ottawa (CA); Hilary PHENIX, Ottawa (CA), Year- Nov 14, 2017</a:t>
            </a:r>
            <a:endParaRPr lang="en-IN" sz="1200" b="0" dirty="0">
              <a:solidFill>
                <a:schemeClr val="bg1"/>
              </a:solidFill>
            </a:endParaRPr>
          </a:p>
        </p:txBody>
      </p:sp>
      <p:sp>
        <p:nvSpPr>
          <p:cNvPr id="14" name="Rectangle 13">
            <a:extLst>
              <a:ext uri="{FF2B5EF4-FFF2-40B4-BE49-F238E27FC236}">
                <a16:creationId xmlns:a16="http://schemas.microsoft.com/office/drawing/2014/main" id="{729789F4-85C1-41A0-83EB-992E22210CB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962423"/>
            <a:ext cx="1006766" cy="12161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D9D367D-6DD2-4A7C-8918-0DCAC297559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F8E8B9D-5E7E-4B7E-AD21-B780BFD9D861}"/>
              </a:ext>
            </a:extLst>
          </p:cNvPr>
          <p:cNvSpPr>
            <a:spLocks noGrp="1"/>
          </p:cNvSpPr>
          <p:nvPr>
            <p:ph idx="1"/>
          </p:nvPr>
        </p:nvSpPr>
        <p:spPr>
          <a:xfrm>
            <a:off x="1535371" y="2702257"/>
            <a:ext cx="9935571" cy="3426158"/>
          </a:xfrm>
        </p:spPr>
        <p:txBody>
          <a:bodyPr anchor="t">
            <a:normAutofit fontScale="85000" lnSpcReduction="10000"/>
          </a:bodyPr>
          <a:lstStyle/>
          <a:p>
            <a:pPr marL="285750" indent="-285750" algn="just">
              <a:buFont typeface="Arial" panose="020B0604020202020204" pitchFamily="34" charset="0"/>
              <a:buChar char="•"/>
            </a:pPr>
            <a:r>
              <a:rPr lang="en-US" sz="1800" b="0" i="0" dirty="0">
                <a:solidFill>
                  <a:srgbClr val="222222"/>
                </a:solidFill>
                <a:effectLst/>
              </a:rPr>
              <a:t> A system for renting vehicles is disclosed. The system can comprise a vehicle access communicator (“VAC”) capable of interfacing with one or more functions of a rental vehicle and a user provided portable electronic device.</a:t>
            </a:r>
          </a:p>
          <a:p>
            <a:pPr marL="285750" indent="-285750" algn="just">
              <a:buFont typeface="Arial" panose="020B0604020202020204" pitchFamily="34" charset="0"/>
              <a:buChar char="•"/>
            </a:pPr>
            <a:r>
              <a:rPr lang="en-US" sz="1800" b="0" i="0" dirty="0">
                <a:solidFill>
                  <a:srgbClr val="222222"/>
                </a:solidFill>
                <a:effectLst/>
              </a:rPr>
              <a:t> The VAC can control various functions of the vehicle including, but not limited to, the door locks and/or enabling/disabling the vehicle. The VAC can also monitor various functions of the vehicle including, but not limited to, the fuel level and/or the odometer readings. The VAC can connect to the portable electronic device also.</a:t>
            </a:r>
          </a:p>
          <a:p>
            <a:pPr algn="just"/>
            <a:r>
              <a:rPr lang="en-US" sz="2100" i="0" dirty="0">
                <a:solidFill>
                  <a:srgbClr val="222222"/>
                </a:solidFill>
                <a:effectLst/>
                <a:latin typeface="+mj-lt"/>
              </a:rPr>
              <a:t>LIMITATION:</a:t>
            </a:r>
          </a:p>
          <a:p>
            <a:pPr marL="285750" indent="-285750" algn="just">
              <a:buFont typeface="Arial" panose="020B0604020202020204" pitchFamily="34" charset="0"/>
              <a:buChar char="•"/>
            </a:pPr>
            <a:r>
              <a:rPr lang="en-US" sz="1800" b="0" i="0" dirty="0">
                <a:solidFill>
                  <a:srgbClr val="222222"/>
                </a:solidFill>
                <a:effectLst/>
              </a:rPr>
              <a:t>Problem in allotting for green zones for</a:t>
            </a:r>
            <a:r>
              <a:rPr lang="en-US" sz="1800" b="0" dirty="0">
                <a:solidFill>
                  <a:srgbClr val="222222"/>
                </a:solidFill>
              </a:rPr>
              <a:t> rental areas.</a:t>
            </a:r>
            <a:endParaRPr lang="en-IN" dirty="0"/>
          </a:p>
        </p:txBody>
      </p:sp>
    </p:spTree>
    <p:extLst>
      <p:ext uri="{BB962C8B-B14F-4D97-AF65-F5344CB8AC3E}">
        <p14:creationId xmlns:p14="http://schemas.microsoft.com/office/powerpoint/2010/main" val="147495974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2526924-84D3-45FB-A5FE-62D8FCBF53B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C2A6256-1DD0-4E4B-A8B3-9A711B4DBE0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8768" y="2130218"/>
            <a:ext cx="11153231" cy="472778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1760540-185E-4652-BFD2-9B362EF3BC9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96641"/>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ED5250D-AFCB-4610-AD6E-64490820EE71}"/>
              </a:ext>
            </a:extLst>
          </p:cNvPr>
          <p:cNvSpPr>
            <a:spLocks noGrp="1"/>
          </p:cNvSpPr>
          <p:nvPr>
            <p:ph type="title"/>
          </p:nvPr>
        </p:nvSpPr>
        <p:spPr>
          <a:xfrm>
            <a:off x="1535371" y="1099858"/>
            <a:ext cx="10013709" cy="1030360"/>
          </a:xfrm>
        </p:spPr>
        <p:txBody>
          <a:bodyPr>
            <a:noAutofit/>
          </a:bodyPr>
          <a:lstStyle/>
          <a:p>
            <a:r>
              <a:rPr lang="en-US" sz="2400" kern="1600" dirty="0">
                <a:solidFill>
                  <a:schemeClr val="bg1"/>
                </a:solidFill>
                <a:effectLst/>
                <a:ea typeface="Times New Roman" panose="02020603050405020304" pitchFamily="18" charset="0"/>
                <a:cs typeface="Times New Roman" panose="02020603050405020304" pitchFamily="18" charset="0"/>
              </a:rPr>
              <a:t>Automobile rental system</a:t>
            </a:r>
            <a:r>
              <a:rPr lang="en-US" sz="1200" b="0" kern="1600" dirty="0">
                <a:solidFill>
                  <a:schemeClr val="bg1"/>
                </a:solidFill>
                <a:effectLst/>
                <a:ea typeface="Times New Roman" panose="02020603050405020304" pitchFamily="18" charset="0"/>
                <a:cs typeface="Times New Roman" panose="02020603050405020304" pitchFamily="18" charset="0"/>
              </a:rPr>
              <a:t/>
            </a:r>
            <a:br>
              <a:rPr lang="en-US" sz="1200" b="0" kern="1600" dirty="0">
                <a:solidFill>
                  <a:schemeClr val="bg1"/>
                </a:solidFill>
                <a:effectLst/>
                <a:ea typeface="Times New Roman" panose="02020603050405020304" pitchFamily="18" charset="0"/>
                <a:cs typeface="Times New Roman" panose="02020603050405020304" pitchFamily="18" charset="0"/>
              </a:rPr>
            </a:br>
            <a:r>
              <a:rPr lang="en-US" sz="1200" b="0" kern="1600" dirty="0">
                <a:solidFill>
                  <a:schemeClr val="bg1"/>
                </a:solidFill>
                <a:effectLst/>
                <a:ea typeface="Times New Roman" panose="02020603050405020304" pitchFamily="18" charset="0"/>
                <a:cs typeface="Times New Roman" panose="02020603050405020304" pitchFamily="18" charset="0"/>
              </a:rPr>
              <a:t>    - </a:t>
            </a:r>
            <a:r>
              <a:rPr lang="en-US" sz="1200" b="0" kern="1600" dirty="0">
                <a:solidFill>
                  <a:schemeClr val="bg1"/>
                </a:solidFill>
                <a:ea typeface="Times New Roman" panose="02020603050405020304" pitchFamily="18" charset="0"/>
                <a:cs typeface="Times New Roman" panose="02020603050405020304" pitchFamily="18" charset="0"/>
              </a:rPr>
              <a:t>N</a:t>
            </a:r>
            <a:r>
              <a:rPr lang="en-US" sz="1200" b="0" kern="1600" dirty="0">
                <a:solidFill>
                  <a:schemeClr val="bg1"/>
                </a:solidFill>
                <a:effectLst/>
                <a:ea typeface="Times New Roman" panose="02020603050405020304" pitchFamily="18" charset="0"/>
                <a:cs typeface="Times New Roman" panose="02020603050405020304" pitchFamily="18" charset="0"/>
              </a:rPr>
              <a:t>icholas Di Napoli; Donald Friedman; Robin P. Nicholls; Howard A. Wilcox, all of Santa Barbara; Charles E. Wood, Por </a:t>
            </a:r>
            <a:r>
              <a:rPr lang="en-US" sz="1200" b="0" kern="1600" dirty="0" err="1">
                <a:solidFill>
                  <a:schemeClr val="bg1"/>
                </a:solidFill>
                <a:effectLst/>
                <a:ea typeface="Times New Roman" panose="02020603050405020304" pitchFamily="18" charset="0"/>
                <a:cs typeface="Times New Roman" panose="02020603050405020304" pitchFamily="18" charset="0"/>
              </a:rPr>
              <a:t>terville</a:t>
            </a:r>
            <a:r>
              <a:rPr lang="en-US" sz="1200" b="0" kern="1600" dirty="0">
                <a:solidFill>
                  <a:schemeClr val="bg1"/>
                </a:solidFill>
                <a:effectLst/>
                <a:ea typeface="Times New Roman" panose="02020603050405020304" pitchFamily="18" charset="0"/>
                <a:cs typeface="Times New Roman" panose="02020603050405020304" pitchFamily="18" charset="0"/>
              </a:rPr>
              <a:t>, all of Calif, Year- May 23, 1972</a:t>
            </a:r>
            <a:endParaRPr lang="en-IN" sz="1200" b="0" dirty="0">
              <a:solidFill>
                <a:schemeClr val="bg1"/>
              </a:solidFill>
            </a:endParaRPr>
          </a:p>
        </p:txBody>
      </p:sp>
      <p:sp>
        <p:nvSpPr>
          <p:cNvPr id="14" name="Rectangle 13">
            <a:extLst>
              <a:ext uri="{FF2B5EF4-FFF2-40B4-BE49-F238E27FC236}">
                <a16:creationId xmlns:a16="http://schemas.microsoft.com/office/drawing/2014/main" id="{729789F4-85C1-41A0-83EB-992E22210CB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962423"/>
            <a:ext cx="1006766" cy="12161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D9D367D-6DD2-4A7C-8918-0DCAC297559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92B320A-D91C-45F0-BAFB-23D344EDFC5C}"/>
              </a:ext>
            </a:extLst>
          </p:cNvPr>
          <p:cNvSpPr>
            <a:spLocks noGrp="1"/>
          </p:cNvSpPr>
          <p:nvPr>
            <p:ph idx="1"/>
          </p:nvPr>
        </p:nvSpPr>
        <p:spPr>
          <a:xfrm>
            <a:off x="1535371" y="2702257"/>
            <a:ext cx="9935571" cy="3426158"/>
          </a:xfrm>
        </p:spPr>
        <p:txBody>
          <a:bodyPr anchor="t">
            <a:normAutofit/>
          </a:bodyPr>
          <a:lstStyle/>
          <a:p>
            <a:pPr marL="285750" indent="-285750" algn="just">
              <a:buFont typeface="Arial" panose="020B0604020202020204" pitchFamily="34" charset="0"/>
              <a:buChar char="•"/>
            </a:pPr>
            <a:r>
              <a:rPr lang="en-US" sz="1500" b="0" i="0" dirty="0">
                <a:solidFill>
                  <a:srgbClr val="222222"/>
                </a:solidFill>
                <a:effectLst/>
              </a:rPr>
              <a:t>An automatic automobile rental system having a plurality of remote rental stations and a central data processing station for system control and customer billing is described. </a:t>
            </a:r>
          </a:p>
          <a:p>
            <a:pPr marL="285750" indent="-285750" algn="just">
              <a:buFont typeface="Arial" panose="020B0604020202020204" pitchFamily="34" charset="0"/>
              <a:buChar char="•"/>
            </a:pPr>
            <a:r>
              <a:rPr lang="en-US" sz="1500" b="0" i="0" dirty="0">
                <a:solidFill>
                  <a:srgbClr val="222222"/>
                </a:solidFill>
                <a:effectLst/>
              </a:rPr>
              <a:t>Data read from the electrolytic cell, from the user card, and from the automobile identification are transmitted to the central data processing unit over conventional telephone lines.</a:t>
            </a:r>
          </a:p>
          <a:p>
            <a:pPr algn="just"/>
            <a:r>
              <a:rPr lang="en-IN" dirty="0">
                <a:solidFill>
                  <a:schemeClr val="tx1">
                    <a:lumMod val="75000"/>
                    <a:lumOff val="25000"/>
                  </a:schemeClr>
                </a:solidFill>
              </a:rPr>
              <a:t>LIMITATION:</a:t>
            </a:r>
          </a:p>
          <a:p>
            <a:pPr marL="285750" lvl="1" indent="-285750" algn="just">
              <a:buFont typeface="Arial" panose="020B0604020202020204" pitchFamily="34" charset="0"/>
              <a:buChar char="•"/>
            </a:pPr>
            <a:r>
              <a:rPr lang="en-US" sz="1500" dirty="0">
                <a:solidFill>
                  <a:schemeClr val="tx1">
                    <a:lumMod val="75000"/>
                    <a:lumOff val="25000"/>
                  </a:schemeClr>
                </a:solidFill>
              </a:rPr>
              <a:t>No proper accuracy from electrolytic cell.</a:t>
            </a:r>
            <a:endParaRPr lang="en-IN" sz="1500" dirty="0"/>
          </a:p>
        </p:txBody>
      </p:sp>
    </p:spTree>
    <p:extLst>
      <p:ext uri="{BB962C8B-B14F-4D97-AF65-F5344CB8AC3E}">
        <p14:creationId xmlns:p14="http://schemas.microsoft.com/office/powerpoint/2010/main" val="66453109"/>
      </p:ext>
    </p:extLst>
  </p:cSld>
  <p:clrMapOvr>
    <a:masterClrMapping/>
  </p:clrMapOvr>
  <p:timing>
    <p:tnLst>
      <p:par>
        <p:cTn id="1" dur="indefinite" restart="never" nodeType="tmRoot"/>
      </p:par>
    </p:tnLst>
  </p:timing>
</p:sld>
</file>

<file path=ppt/theme/theme1.xml><?xml version="1.0" encoding="utf-8"?>
<a:theme xmlns:a="http://schemas.openxmlformats.org/drawingml/2006/main" name="ShojiVTI">
  <a:themeElements>
    <a:clrScheme name="AnalogousFromRegularSeed_2SEEDS">
      <a:dk1>
        <a:srgbClr val="000000"/>
      </a:dk1>
      <a:lt1>
        <a:srgbClr val="FFFFFF"/>
      </a:lt1>
      <a:dk2>
        <a:srgbClr val="3C2231"/>
      </a:dk2>
      <a:lt2>
        <a:srgbClr val="E8E3E2"/>
      </a:lt2>
      <a:accent1>
        <a:srgbClr val="16AFCE"/>
      </a:accent1>
      <a:accent2>
        <a:srgbClr val="20B691"/>
      </a:accent2>
      <a:accent3>
        <a:srgbClr val="2978E7"/>
      </a:accent3>
      <a:accent4>
        <a:srgbClr val="D51785"/>
      </a:accent4>
      <a:accent5>
        <a:srgbClr val="E72948"/>
      </a:accent5>
      <a:accent6>
        <a:srgbClr val="D54817"/>
      </a:accent6>
      <a:hlink>
        <a:srgbClr val="BF553F"/>
      </a:hlink>
      <a:folHlink>
        <a:srgbClr val="7F7F7F"/>
      </a:folHlink>
    </a:clrScheme>
    <a:fontScheme name="Custom 7">
      <a:majorFont>
        <a:latin typeface="Meiryo"/>
        <a:ea typeface=""/>
        <a:cs typeface=""/>
      </a:majorFont>
      <a:minorFont>
        <a:latin typeface="Meiryo"/>
        <a:ea typeface=""/>
        <a:cs typeface=""/>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hojiVTI" id="{00D0DDEB-E771-48E5-9E96-0647434F08B1}" vid="{9D22D596-7FD0-4F89-958C-AD79A0949111}"/>
    </a:ext>
  </a:extLst>
</a:theme>
</file>

<file path=docProps/app.xml><?xml version="1.0" encoding="utf-8"?>
<Properties xmlns="http://schemas.openxmlformats.org/officeDocument/2006/extended-properties" xmlns:vt="http://schemas.openxmlformats.org/officeDocument/2006/docPropsVTypes">
  <TotalTime>13</TotalTime>
  <Words>1389</Words>
  <Application>Microsoft Office PowerPoint</Application>
  <PresentationFormat>Widescreen</PresentationFormat>
  <Paragraphs>100</Paragraphs>
  <Slides>38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38</vt:i4>
      </vt:variant>
    </vt:vector>
  </HeadingPairs>
  <TitlesOfParts>
    <vt:vector size="44" baseType="lpstr">
      <vt:lpstr>SimSun</vt:lpstr>
      <vt:lpstr>Arial</vt:lpstr>
      <vt:lpstr>Corbel</vt:lpstr>
      <vt:lpstr>Meiryo</vt:lpstr>
      <vt:lpstr>Times New Roman</vt:lpstr>
      <vt:lpstr>ShojiVTI</vt:lpstr>
      <vt:lpstr>Online Vehicle Rental System</vt:lpstr>
      <vt:lpstr>PROBLEM STATEMENT</vt:lpstr>
      <vt:lpstr>OBJECTIVE</vt:lpstr>
      <vt:lpstr>Literature review</vt:lpstr>
      <vt:lpstr>Roving vehicle rental system and method      - Randall W. MARUSYK, Ottawa (CA); Hilary PHENIX, Ottawa (CA), Year- May 31, 2016.</vt:lpstr>
      <vt:lpstr>Shared vehicle rental system     - Katsutoshi Tagami, Asaka; Masaki Ban, Shinjuku-ku; Fumitaka Takahashi, Hoya, Yasushi Okada, Fujimi, all of Japan, Year- Dec 5, 2013</vt:lpstr>
      <vt:lpstr>Car rental system     - Mitsuru Sendouda, Tokyo (JP), Year- Dec 27, 2001</vt:lpstr>
      <vt:lpstr>Remote vehicle rental systems and methods     - Randall W. MARUSYK, Ottawa (CA); Hilary PHENIX, Ottawa (CA), Year- Nov 14, 2017</vt:lpstr>
      <vt:lpstr>Automobile rental system     - Nicholas Di Napoli; Donald Friedman; Robin P. Nicholls; Howard A. Wilcox, all of Santa Barbara; Charles E. Wood, Por terville, all of Calif, Year- May 23, 1972</vt:lpstr>
      <vt:lpstr>System and method for completing a rental agreement online  - Eric Meunier, Montreal (CA), Year- August 23, 2007</vt:lpstr>
      <vt:lpstr>Hardware and controls for personal vehicle rental     - John Robert Van Wiemeersch, Novi, MI (US); Robert Bruce Kleve, Farmington, MI (US), Year- May 8, 2014</vt:lpstr>
      <vt:lpstr>Shared vehicle rental system including vehicle availability determination  - Inventor -Akhtar Jameel, Yu-Shan FungJohn , LaxsonBenjamin Stabler ,Year - Dec 5,2013 </vt:lpstr>
      <vt:lpstr>OTHER LITERATURES</vt:lpstr>
      <vt:lpstr>EXISTING SYSTEM</vt:lpstr>
      <vt:lpstr>PROPOSED SYSTEM</vt:lpstr>
      <vt:lpstr>SOFTWARE REQUIREMENTS</vt:lpstr>
      <vt:lpstr>HARDWARE REQUIREMENTS</vt:lpstr>
      <vt:lpstr>ARCHITECTURE DIAGRAM</vt:lpstr>
      <vt:lpstr>PowerPoint Presentation</vt:lpstr>
      <vt:lpstr>MODULES</vt:lpstr>
      <vt:lpstr>MODULES</vt:lpstr>
      <vt:lpstr>MODULES</vt:lpstr>
      <vt:lpstr>SCREENSHOTS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Online Vehicle Rental System</dc:title>
  <dc:creator>Yogeshwaran M</dc:creator>
  <cp:lastModifiedBy>admin</cp:lastModifiedBy>
  <cp:revision>4</cp:revision>
  <dcterms:created xsi:type="dcterms:W3CDTF">2020-12-26T04:47:26Z</dcterms:created>
  <dcterms:modified xsi:type="dcterms:W3CDTF">2021-03-06T07:13:06Z</dcterms:modified>
</cp:coreProperties>
</file>

<file path=docProps/thumbnail.jpeg>
</file>